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handoutMasterIdLst>
    <p:handoutMasterId r:id="rId83"/>
  </p:handoutMasterIdLst>
  <p:sldIdLst>
    <p:sldId id="277" r:id="rId2"/>
    <p:sldId id="256" r:id="rId3"/>
    <p:sldId id="271" r:id="rId4"/>
    <p:sldId id="272" r:id="rId5"/>
    <p:sldId id="273" r:id="rId6"/>
    <p:sldId id="274" r:id="rId7"/>
    <p:sldId id="280" r:id="rId8"/>
    <p:sldId id="310" r:id="rId9"/>
    <p:sldId id="281" r:id="rId10"/>
    <p:sldId id="278" r:id="rId11"/>
    <p:sldId id="359" r:id="rId12"/>
    <p:sldId id="283" r:id="rId13"/>
    <p:sldId id="284" r:id="rId14"/>
    <p:sldId id="354" r:id="rId15"/>
    <p:sldId id="355" r:id="rId16"/>
    <p:sldId id="353" r:id="rId17"/>
    <p:sldId id="286" r:id="rId18"/>
    <p:sldId id="361" r:id="rId19"/>
    <p:sldId id="293" r:id="rId20"/>
    <p:sldId id="294" r:id="rId21"/>
    <p:sldId id="287" r:id="rId22"/>
    <p:sldId id="296" r:id="rId23"/>
    <p:sldId id="309" r:id="rId24"/>
    <p:sldId id="311" r:id="rId25"/>
    <p:sldId id="290" r:id="rId26"/>
    <p:sldId id="285" r:id="rId27"/>
    <p:sldId id="288" r:id="rId28"/>
    <p:sldId id="289" r:id="rId29"/>
    <p:sldId id="295" r:id="rId30"/>
    <p:sldId id="292" r:id="rId31"/>
    <p:sldId id="356" r:id="rId32"/>
    <p:sldId id="298" r:id="rId33"/>
    <p:sldId id="301" r:id="rId34"/>
    <p:sldId id="303" r:id="rId35"/>
    <p:sldId id="302" r:id="rId36"/>
    <p:sldId id="352" r:id="rId37"/>
    <p:sldId id="313" r:id="rId38"/>
    <p:sldId id="314" r:id="rId39"/>
    <p:sldId id="344" r:id="rId40"/>
    <p:sldId id="345" r:id="rId41"/>
    <p:sldId id="315" r:id="rId42"/>
    <p:sldId id="316" r:id="rId43"/>
    <p:sldId id="317" r:id="rId44"/>
    <p:sldId id="318" r:id="rId45"/>
    <p:sldId id="319" r:id="rId46"/>
    <p:sldId id="320" r:id="rId47"/>
    <p:sldId id="321" r:id="rId48"/>
    <p:sldId id="322" r:id="rId49"/>
    <p:sldId id="323" r:id="rId50"/>
    <p:sldId id="324" r:id="rId51"/>
    <p:sldId id="325" r:id="rId52"/>
    <p:sldId id="326" r:id="rId53"/>
    <p:sldId id="362" r:id="rId54"/>
    <p:sldId id="328" r:id="rId55"/>
    <p:sldId id="329" r:id="rId56"/>
    <p:sldId id="331" r:id="rId57"/>
    <p:sldId id="335" r:id="rId58"/>
    <p:sldId id="336" r:id="rId59"/>
    <p:sldId id="337" r:id="rId60"/>
    <p:sldId id="347" r:id="rId61"/>
    <p:sldId id="366" r:id="rId62"/>
    <p:sldId id="332" r:id="rId63"/>
    <p:sldId id="333" r:id="rId64"/>
    <p:sldId id="334" r:id="rId65"/>
    <p:sldId id="338" r:id="rId66"/>
    <p:sldId id="339" r:id="rId67"/>
    <p:sldId id="340" r:id="rId68"/>
    <p:sldId id="341" r:id="rId69"/>
    <p:sldId id="342" r:id="rId70"/>
    <p:sldId id="364" r:id="rId71"/>
    <p:sldId id="365" r:id="rId72"/>
    <p:sldId id="308" r:id="rId73"/>
    <p:sldId id="282" r:id="rId74"/>
    <p:sldId id="304" r:id="rId75"/>
    <p:sldId id="305" r:id="rId76"/>
    <p:sldId id="307" r:id="rId77"/>
    <p:sldId id="306" r:id="rId78"/>
    <p:sldId id="358" r:id="rId79"/>
    <p:sldId id="265" r:id="rId80"/>
    <p:sldId id="357" r:id="rId81"/>
  </p:sldIdLst>
  <p:sldSz cx="9144000" cy="5143500" type="screen16x9"/>
  <p:notesSz cx="9305925" cy="7019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3905" autoAdjust="0"/>
  </p:normalViewPr>
  <p:slideViewPr>
    <p:cSldViewPr>
      <p:cViewPr>
        <p:scale>
          <a:sx n="100" d="100"/>
          <a:sy n="100" d="100"/>
        </p:scale>
        <p:origin x="-522" y="48"/>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2147" cy="35087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71674" y="0"/>
            <a:ext cx="4032147" cy="350877"/>
          </a:xfrm>
          <a:prstGeom prst="rect">
            <a:avLst/>
          </a:prstGeom>
        </p:spPr>
        <p:txBody>
          <a:bodyPr vert="horz" lIns="91440" tIns="45720" rIns="91440" bIns="45720" rtlCol="0"/>
          <a:lstStyle>
            <a:lvl1pPr algn="r">
              <a:defRPr sz="1200"/>
            </a:lvl1pPr>
          </a:lstStyle>
          <a:p>
            <a:fld id="{ABDE7F7B-AC49-4877-8204-555A6EFC03E8}" type="datetimeFigureOut">
              <a:rPr lang="en-US" smtClean="0"/>
              <a:pPr/>
              <a:t>7/26/2010</a:t>
            </a:fld>
            <a:endParaRPr lang="en-US"/>
          </a:p>
        </p:txBody>
      </p:sp>
      <p:sp>
        <p:nvSpPr>
          <p:cNvPr id="4" name="Footer Placeholder 3"/>
          <p:cNvSpPr>
            <a:spLocks noGrp="1"/>
          </p:cNvSpPr>
          <p:nvPr>
            <p:ph type="ftr" sz="quarter" idx="2"/>
          </p:nvPr>
        </p:nvSpPr>
        <p:spPr>
          <a:xfrm>
            <a:off x="0" y="6667851"/>
            <a:ext cx="4032147" cy="35087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71674" y="6667851"/>
            <a:ext cx="4032147" cy="350877"/>
          </a:xfrm>
          <a:prstGeom prst="rect">
            <a:avLst/>
          </a:prstGeom>
        </p:spPr>
        <p:txBody>
          <a:bodyPr vert="horz" lIns="91440" tIns="45720" rIns="91440" bIns="45720" rtlCol="0" anchor="b"/>
          <a:lstStyle>
            <a:lvl1pPr algn="r">
              <a:defRPr sz="1200"/>
            </a:lvl1pPr>
          </a:lstStyle>
          <a:p>
            <a:fld id="{9FAC9E51-A2B5-40E5-8757-01B4FAE26697}" type="slidenum">
              <a:rPr lang="en-US" smtClean="0"/>
              <a:pPr/>
              <a:t>‹#›</a:t>
            </a:fld>
            <a:endParaRPr lang="en-US"/>
          </a:p>
        </p:txBody>
      </p:sp>
    </p:spTree>
    <p:extLst>
      <p:ext uri="{BB962C8B-B14F-4D97-AF65-F5344CB8AC3E}">
        <p14:creationId xmlns="" xmlns:p14="http://schemas.microsoft.com/office/powerpoint/2010/main" val="40501739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2568" cy="3509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5271204" y="0"/>
            <a:ext cx="4032568" cy="350996"/>
          </a:xfrm>
          <a:prstGeom prst="rect">
            <a:avLst/>
          </a:prstGeom>
        </p:spPr>
        <p:txBody>
          <a:bodyPr vert="horz" lIns="93287" tIns="46644" rIns="93287" bIns="46644" rtlCol="0"/>
          <a:lstStyle>
            <a:lvl1pPr algn="r">
              <a:defRPr sz="1200"/>
            </a:lvl1pPr>
          </a:lstStyle>
          <a:p>
            <a:fld id="{A78320D4-7F1F-4B04-ABDD-697EEF21F7E9}" type="datetimeFigureOut">
              <a:rPr lang="en-US" smtClean="0"/>
              <a:pPr/>
              <a:t>7/26/2010</a:t>
            </a:fld>
            <a:endParaRPr lang="en-US"/>
          </a:p>
        </p:txBody>
      </p:sp>
      <p:sp>
        <p:nvSpPr>
          <p:cNvPr id="4" name="Slide Image Placeholder 3"/>
          <p:cNvSpPr>
            <a:spLocks noGrp="1" noRot="1" noChangeAspect="1"/>
          </p:cNvSpPr>
          <p:nvPr>
            <p:ph type="sldImg" idx="2"/>
          </p:nvPr>
        </p:nvSpPr>
        <p:spPr>
          <a:xfrm>
            <a:off x="2312988" y="527050"/>
            <a:ext cx="4679950" cy="263207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930593" y="3334465"/>
            <a:ext cx="7444740" cy="3158966"/>
          </a:xfrm>
          <a:prstGeom prst="rect">
            <a:avLst/>
          </a:prstGeom>
        </p:spPr>
        <p:txBody>
          <a:bodyPr vert="horz" lIns="93287" tIns="46644" rIns="93287" bIns="466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667711"/>
            <a:ext cx="4032568" cy="3509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5271204" y="6667711"/>
            <a:ext cx="4032568" cy="350996"/>
          </a:xfrm>
          <a:prstGeom prst="rect">
            <a:avLst/>
          </a:prstGeom>
        </p:spPr>
        <p:txBody>
          <a:bodyPr vert="horz" lIns="93287" tIns="46644" rIns="93287" bIns="46644" rtlCol="0" anchor="b"/>
          <a:lstStyle>
            <a:lvl1pPr algn="r">
              <a:defRPr sz="1200"/>
            </a:lvl1pPr>
          </a:lstStyle>
          <a:p>
            <a:fld id="{EFCE5375-4872-4BDA-8955-C926FBA66FE7}" type="slidenum">
              <a:rPr lang="en-US" smtClean="0"/>
              <a:pPr/>
              <a:t>‹#›</a:t>
            </a:fld>
            <a:endParaRPr lang="en-US"/>
          </a:p>
        </p:txBody>
      </p:sp>
    </p:spTree>
    <p:extLst>
      <p:ext uri="{BB962C8B-B14F-4D97-AF65-F5344CB8AC3E}">
        <p14:creationId xmlns="" xmlns:p14="http://schemas.microsoft.com/office/powerpoint/2010/main" val="150310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Mad Max theme</a:t>
            </a:r>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35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36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37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latin typeface="Courier New" pitchFamily="49" charset="0"/>
                <a:cs typeface="Courier New" pitchFamily="49" charset="0"/>
              </a:rPr>
              <a:t>HorizDiagCoeff</a:t>
            </a:r>
            <a:r>
              <a:rPr lang="en-US" dirty="0">
                <a:latin typeface="Courier New" pitchFamily="49" charset="0"/>
                <a:cs typeface="Courier New" pitchFamily="49" charset="0"/>
              </a:rPr>
              <a:t> , </a:t>
            </a:r>
            <a:r>
              <a:rPr lang="en-US" dirty="0" err="1">
                <a:latin typeface="Courier New" pitchFamily="49" charset="0"/>
                <a:cs typeface="Courier New" pitchFamily="49" charset="0"/>
              </a:rPr>
              <a:t>HorizAxisCoeff</a:t>
            </a:r>
            <a:r>
              <a:rPr lang="en-US" dirty="0">
                <a:latin typeface="Courier New" pitchFamily="49" charset="0"/>
                <a:cs typeface="Courier New" pitchFamily="49" charset="0"/>
              </a:rPr>
              <a:t>, </a:t>
            </a:r>
            <a:r>
              <a:rPr lang="en-US" dirty="0" err="1">
                <a:latin typeface="Courier New" pitchFamily="49" charset="0"/>
                <a:cs typeface="Courier New" pitchFamily="49" charset="0"/>
              </a:rPr>
              <a:t>VertDiagCoeff</a:t>
            </a:r>
            <a:r>
              <a:rPr lang="en-US" dirty="0">
                <a:latin typeface="Courier New" pitchFamily="49" charset="0"/>
                <a:cs typeface="Courier New" pitchFamily="49" charset="0"/>
              </a:rPr>
              <a:t> , </a:t>
            </a:r>
            <a:r>
              <a:rPr lang="en-US" dirty="0" err="1">
                <a:latin typeface="Courier New" pitchFamily="49" charset="0"/>
                <a:cs typeface="Courier New" pitchFamily="49" charset="0"/>
              </a:rPr>
              <a:t>VertAxisCoeff</a:t>
            </a:r>
            <a:r>
              <a:rPr lang="en-US" dirty="0">
                <a:latin typeface="Courier New" pitchFamily="49" charset="0"/>
                <a:cs typeface="Courier New" pitchFamily="49" charset="0"/>
              </a:rPr>
              <a:t> are packed </a:t>
            </a:r>
            <a:r>
              <a:rPr lang="en-US" dirty="0" err="1">
                <a:latin typeface="Courier New" pitchFamily="49" charset="0"/>
                <a:cs typeface="Courier New" pitchFamily="49" charset="0"/>
              </a:rPr>
              <a:t>shader</a:t>
            </a:r>
            <a:r>
              <a:rPr lang="en-US" dirty="0">
                <a:latin typeface="Courier New" pitchFamily="49" charset="0"/>
                <a:cs typeface="Courier New" pitchFamily="49" charset="0"/>
              </a:rPr>
              <a:t> constant copies of the 4 main </a:t>
            </a:r>
            <a:r>
              <a:rPr lang="en-US" dirty="0" err="1">
                <a:latin typeface="Courier New" pitchFamily="49" charset="0"/>
                <a:cs typeface="Courier New" pitchFamily="49" charset="0"/>
              </a:rPr>
              <a:t>sobel</a:t>
            </a:r>
            <a:r>
              <a:rPr lang="en-US" dirty="0">
                <a:latin typeface="Courier New" pitchFamily="49" charset="0"/>
                <a:cs typeface="Courier New" pitchFamily="49" charset="0"/>
              </a:rPr>
              <a:t> coefficients, so the </a:t>
            </a:r>
            <a:r>
              <a:rPr lang="en-US" dirty="0" err="1">
                <a:latin typeface="Courier New" pitchFamily="49" charset="0"/>
                <a:cs typeface="Courier New" pitchFamily="49" charset="0"/>
              </a:rPr>
              <a:t>shader</a:t>
            </a:r>
            <a:r>
              <a:rPr lang="en-US" dirty="0">
                <a:latin typeface="Courier New" pitchFamily="49" charset="0"/>
                <a:cs typeface="Courier New" pitchFamily="49" charset="0"/>
              </a:rPr>
              <a:t> can parallelize as much of the math as possible</a:t>
            </a:r>
            <a:endParaRPr lang="en-US" b="0" dirty="0"/>
          </a:p>
        </p:txBody>
      </p:sp>
      <p:sp>
        <p:nvSpPr>
          <p:cNvPr id="4" name="Slide Number Placeholder 3"/>
          <p:cNvSpPr>
            <a:spLocks noGrp="1"/>
          </p:cNvSpPr>
          <p:nvPr>
            <p:ph type="sldNum" sz="quarter" idx="10"/>
          </p:nvPr>
        </p:nvSpPr>
        <p:spPr/>
        <p:txBody>
          <a:bodyPr/>
          <a:lstStyle/>
          <a:p>
            <a:fld id="{AF1BB4AA-DBC7-4350-BFA3-DE9C25E3E85F}" type="slidenum">
              <a:rPr lang="en-US" smtClean="0"/>
              <a:pPr/>
              <a:t>48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67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CE5375-4872-4BDA-8955-C926FBA66FE7}" type="slidenum">
              <a:rPr lang="en-US" smtClean="0"/>
              <a:pPr/>
              <a:t>79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9219B50-E156-46BA-BAED-CACAA75B87D9}" type="datetimeFigureOut">
              <a:rPr lang="en-US" smtClean="0"/>
              <a:pPr/>
              <a:t>7/26/2010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19B50-E156-46BA-BAED-CACAA75B87D9}" type="datetimeFigureOut">
              <a:rPr lang="en-US" smtClean="0"/>
              <a:pPr/>
              <a:t>7/26/2010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19B50-E156-46BA-BAED-CACAA75B87D9}" type="datetimeFigureOut">
              <a:rPr lang="en-US" smtClean="0"/>
              <a:pPr/>
              <a:t>7/26/2010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9219B50-E156-46BA-BAED-CACAA75B87D9}" type="datetimeFigureOut">
              <a:rPr lang="en-US" smtClean="0"/>
              <a:pPr/>
              <a:t>7/26/2010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9219B50-E156-46BA-BAED-CACAA75B87D9}" type="datetimeFigureOut">
              <a:rPr lang="en-US" smtClean="0"/>
              <a:pPr/>
              <a:t>7/26/2010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9219B50-E156-46BA-BAED-CACAA75B87D9}" type="datetimeFigureOut">
              <a:rPr lang="en-US" smtClean="0"/>
              <a:pPr/>
              <a:t>7/26/2010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9219B50-E156-46BA-BAED-CACAA75B87D9}" type="datetimeFigureOut">
              <a:rPr lang="en-US" smtClean="0"/>
              <a:pPr/>
              <a:t>7/26/2010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9219B50-E156-46BA-BAED-CACAA75B87D9}" type="datetimeFigureOut">
              <a:rPr lang="en-US" smtClean="0"/>
              <a:pPr/>
              <a:t>7/26/2010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219B50-E156-46BA-BAED-CACAA75B87D9}" type="datetimeFigureOut">
              <a:rPr lang="en-US" smtClean="0"/>
              <a:pPr/>
              <a:t>7/26/2010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19B50-E156-46BA-BAED-CACAA75B87D9}" type="datetimeFigureOut">
              <a:rPr lang="en-US" smtClean="0"/>
              <a:pPr/>
              <a:t>7/26/2010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9219B50-E156-46BA-BAED-CACAA75B87D9}" type="datetimeFigureOut">
              <a:rPr lang="en-US" smtClean="0"/>
              <a:pPr/>
              <a:t>7/26/2010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EDB919-C94A-4D83-9D79-CFCCE165B41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9219B50-E156-46BA-BAED-CACAA75B87D9}" type="datetimeFigureOut">
              <a:rPr lang="en-US" smtClean="0"/>
              <a:pPr/>
              <a:t>7/26/2010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FBEDB919-C94A-4D83-9D79-CFCCE165B41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1" name="Picture 3"/>
          <p:cNvPicPr>
            <a:picLocks noChangeAspect="1" noChangeArrowheads="1"/>
          </p:cNvPicPr>
          <p:nvPr/>
        </p:nvPicPr>
        <p:blipFill>
          <a:blip r:embed="rId2" cstate="print"/>
          <a:srcRect/>
          <a:stretch>
            <a:fillRect/>
          </a:stretch>
        </p:blipFill>
        <p:spPr bwMode="auto">
          <a:xfrm>
            <a:off x="0" y="-79208"/>
            <a:ext cx="9144000" cy="57751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We Got Problems</a:t>
            </a:r>
            <a:endParaRPr lang="en-US" dirty="0">
              <a:solidFill>
                <a:schemeClr val="bg1"/>
              </a:solidFill>
            </a:endParaRPr>
          </a:p>
        </p:txBody>
      </p:sp>
      <p:sp>
        <p:nvSpPr>
          <p:cNvPr id="3" name="Content Placeholder 2"/>
          <p:cNvSpPr>
            <a:spLocks noGrp="1"/>
          </p:cNvSpPr>
          <p:nvPr>
            <p:ph idx="1"/>
          </p:nvPr>
        </p:nvSpPr>
        <p:spPr/>
        <p:txBody>
          <a:bodyPr>
            <a:normAutofit/>
          </a:bodyPr>
          <a:lstStyle/>
          <a:p>
            <a:pPr marL="342900" lvl="1" indent="-342900">
              <a:buFont typeface="Arial" pitchFamily="34" charset="0"/>
              <a:buChar char="•"/>
            </a:pPr>
            <a:r>
              <a:rPr lang="en-US" sz="2400" b="1" dirty="0" smtClean="0">
                <a:solidFill>
                  <a:schemeClr val="bg1"/>
                </a:solidFill>
              </a:rPr>
              <a:t>“Photo real” style introduces possibility of constant revision</a:t>
            </a:r>
          </a:p>
          <a:p>
            <a:pPr marL="342900" lvl="1" indent="-342900">
              <a:buFont typeface="Arial" pitchFamily="34" charset="0"/>
              <a:buChar char="•"/>
            </a:pPr>
            <a:r>
              <a:rPr lang="en-US" sz="2400" b="1" dirty="0" smtClean="0">
                <a:solidFill>
                  <a:schemeClr val="bg1"/>
                </a:solidFill>
              </a:rPr>
              <a:t> Plausible art style is at odds with over-the-top aspects of </a:t>
            </a:r>
            <a:r>
              <a:rPr lang="en-US" sz="2400" b="1" dirty="0" err="1" smtClean="0">
                <a:solidFill>
                  <a:schemeClr val="bg1"/>
                </a:solidFill>
              </a:rPr>
              <a:t>gameplay</a:t>
            </a:r>
            <a:r>
              <a:rPr lang="en-US" sz="2400" b="1" dirty="0" smtClean="0">
                <a:solidFill>
                  <a:schemeClr val="bg1"/>
                </a:solidFill>
              </a:rPr>
              <a:t> </a:t>
            </a:r>
          </a:p>
          <a:p>
            <a:pPr marL="342900" lvl="1" indent="-342900">
              <a:buFont typeface="Arial" pitchFamily="34" charset="0"/>
              <a:buChar char="•"/>
            </a:pPr>
            <a:r>
              <a:rPr lang="en-US" sz="2400" b="1" dirty="0" smtClean="0">
                <a:solidFill>
                  <a:schemeClr val="bg1"/>
                </a:solidFill>
              </a:rPr>
              <a:t>More realistic = more detail = more time</a:t>
            </a:r>
          </a:p>
          <a:p>
            <a:pPr marL="342900" lvl="1" indent="-342900">
              <a:buFont typeface="Arial" pitchFamily="34" charset="0"/>
              <a:buChar char="•"/>
            </a:pPr>
            <a:r>
              <a:rPr lang="en-US" sz="2400" b="1" dirty="0" smtClean="0">
                <a:solidFill>
                  <a:schemeClr val="bg1"/>
                </a:solidFill>
              </a:rPr>
              <a:t>Massive </a:t>
            </a:r>
            <a:r>
              <a:rPr lang="en-US" sz="2400" b="1" dirty="0" err="1" smtClean="0">
                <a:solidFill>
                  <a:schemeClr val="bg1"/>
                </a:solidFill>
              </a:rPr>
              <a:t>photoreal</a:t>
            </a:r>
            <a:r>
              <a:rPr lang="en-US" sz="2400" b="1" dirty="0" smtClean="0">
                <a:solidFill>
                  <a:schemeClr val="bg1"/>
                </a:solidFill>
              </a:rPr>
              <a:t> environment is expensive to produce</a:t>
            </a:r>
          </a:p>
          <a:p>
            <a:pPr marL="342900" lvl="1" indent="-342900">
              <a:buFont typeface="Arial" pitchFamily="34" charset="0"/>
              <a:buChar char="•"/>
            </a:pPr>
            <a:r>
              <a:rPr lang="en-US" sz="2400" b="1" dirty="0" smtClean="0">
                <a:solidFill>
                  <a:schemeClr val="bg1"/>
                </a:solidFill>
              </a:rPr>
              <a:t>With so many photo-real games, how do we make Borderlands stand out?</a:t>
            </a:r>
          </a:p>
          <a:p>
            <a:pPr marL="342900" lvl="1" indent="-342900">
              <a:buFont typeface="Arial" pitchFamily="34" charset="0"/>
              <a:buChar char="•"/>
            </a:pPr>
            <a:endParaRPr lang="en-US" sz="2400" b="1" dirty="0" smtClean="0">
              <a:solidFill>
                <a:schemeClr val="bg1"/>
              </a:solidFill>
            </a:endParaRPr>
          </a:p>
          <a:p>
            <a:pPr marL="843534" lvl="1" indent="-514350">
              <a:buFont typeface="Arial" pitchFamily="34" charset="0"/>
              <a:buChar char="•"/>
            </a:pPr>
            <a:endParaRPr lang="en-US" sz="2400" b="1" dirty="0" smtClean="0">
              <a:solidFill>
                <a:schemeClr val="bg1"/>
              </a:solidFill>
            </a:endParaRPr>
          </a:p>
          <a:p>
            <a:endParaRPr lang="en-US" sz="2400" b="1" dirty="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a:t>
            </a:r>
            <a:r>
              <a:rPr lang="en-US" sz="1600" dirty="0" smtClean="0">
                <a:solidFill>
                  <a:schemeClr val="bg1">
                    <a:lumMod val="95000"/>
                  </a:schemeClr>
                </a:solidFill>
                <a:latin typeface="Impact" pitchFamily="34" charset="0"/>
              </a:rPr>
              <a:t>November 2008</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Competition. </a:t>
            </a:r>
            <a:r>
              <a:rPr lang="en-US" sz="1600" dirty="0" smtClean="0">
                <a:solidFill>
                  <a:schemeClr val="bg1">
                    <a:lumMod val="95000"/>
                  </a:schemeClr>
                </a:solidFill>
                <a:latin typeface="Impact" pitchFamily="34" charset="0"/>
              </a:rPr>
              <a:t>Rage + Fallout 3</a:t>
            </a:r>
            <a:endParaRPr lang="en-US" sz="3200" dirty="0">
              <a:solidFill>
                <a:schemeClr val="bg1">
                  <a:lumMod val="95000"/>
                </a:schemeClr>
              </a:solidFill>
              <a:latin typeface="Impact" pitchFamily="34" charset="0"/>
            </a:endParaRPr>
          </a:p>
        </p:txBody>
      </p:sp>
      <p:pic>
        <p:nvPicPr>
          <p:cNvPr id="7" name="Picture 6" descr="rage.jpg"/>
          <p:cNvPicPr>
            <a:picLocks noChangeAspect="1"/>
          </p:cNvPicPr>
          <p:nvPr/>
        </p:nvPicPr>
        <p:blipFill>
          <a:blip r:embed="rId2" cstate="print"/>
          <a:stretch>
            <a:fillRect/>
          </a:stretch>
        </p:blipFill>
        <p:spPr>
          <a:xfrm>
            <a:off x="76200" y="971550"/>
            <a:ext cx="4470399" cy="2514600"/>
          </a:xfrm>
          <a:prstGeom prst="rect">
            <a:avLst/>
          </a:prstGeom>
        </p:spPr>
      </p:pic>
      <p:sp>
        <p:nvSpPr>
          <p:cNvPr id="8" name="TextBox 7"/>
          <p:cNvSpPr txBox="1"/>
          <p:nvPr/>
        </p:nvSpPr>
        <p:spPr>
          <a:xfrm>
            <a:off x="952500" y="4061996"/>
            <a:ext cx="7239000" cy="338554"/>
          </a:xfrm>
          <a:prstGeom prst="rect">
            <a:avLst/>
          </a:prstGeom>
          <a:noFill/>
        </p:spPr>
        <p:txBody>
          <a:bodyPr wrap="square" rtlCol="0">
            <a:spAutoFit/>
          </a:bodyPr>
          <a:lstStyle/>
          <a:p>
            <a:pPr algn="ctr"/>
            <a:r>
              <a:rPr lang="en-US" sz="800" dirty="0" smtClean="0">
                <a:solidFill>
                  <a:schemeClr val="tx1">
                    <a:lumMod val="65000"/>
                    <a:lumOff val="35000"/>
                  </a:schemeClr>
                </a:solidFill>
              </a:rPr>
              <a:t>Representations on this page are trademarked by their respective owners – inclusion on this page is to represent the creative process of how Gearbox develops videogames and Gearbox in no way professes ownership of these images.  All images are used under the Fair Use Doctrine of Section 107, Title 17, US Code</a:t>
            </a:r>
            <a:endParaRPr lang="en-US" sz="800" dirty="0">
              <a:solidFill>
                <a:schemeClr val="tx1">
                  <a:lumMod val="65000"/>
                  <a:lumOff val="35000"/>
                </a:schemeClr>
              </a:solidFill>
            </a:endParaRPr>
          </a:p>
        </p:txBody>
      </p:sp>
      <p:pic>
        <p:nvPicPr>
          <p:cNvPr id="5" name="Picture 4" descr="fallout.jpg"/>
          <p:cNvPicPr>
            <a:picLocks noChangeAspect="1"/>
          </p:cNvPicPr>
          <p:nvPr/>
        </p:nvPicPr>
        <p:blipFill>
          <a:blip r:embed="rId3" cstate="print"/>
          <a:stretch>
            <a:fillRect/>
          </a:stretch>
        </p:blipFill>
        <p:spPr>
          <a:xfrm>
            <a:off x="4622800" y="985837"/>
            <a:ext cx="4445000" cy="2500313"/>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How the Art Change Went Down</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sz="2400" b="1" dirty="0" smtClean="0">
                <a:solidFill>
                  <a:schemeClr val="bg1"/>
                </a:solidFill>
              </a:rPr>
              <a:t>Prototyped behind closed doors by a group of coders and artists.</a:t>
            </a:r>
          </a:p>
          <a:p>
            <a:r>
              <a:rPr lang="en-US" sz="2400" b="1" dirty="0" smtClean="0">
                <a:solidFill>
                  <a:schemeClr val="bg1"/>
                </a:solidFill>
              </a:rPr>
              <a:t>Inspired by old concept art</a:t>
            </a:r>
          </a:p>
          <a:p>
            <a:r>
              <a:rPr lang="en-US" sz="2400" b="1" dirty="0" smtClean="0">
                <a:solidFill>
                  <a:schemeClr val="bg1"/>
                </a:solidFill>
              </a:rPr>
              <a:t>Initial Ideas:</a:t>
            </a:r>
          </a:p>
          <a:p>
            <a:pPr lvl="1"/>
            <a:r>
              <a:rPr lang="en-US" sz="2000" b="1" dirty="0" smtClean="0">
                <a:solidFill>
                  <a:schemeClr val="bg1"/>
                </a:solidFill>
              </a:rPr>
              <a:t>“Inked” textures</a:t>
            </a:r>
          </a:p>
          <a:p>
            <a:pPr lvl="1"/>
            <a:r>
              <a:rPr lang="en-US" sz="2000" b="1" dirty="0" smtClean="0">
                <a:solidFill>
                  <a:schemeClr val="bg1"/>
                </a:solidFill>
              </a:rPr>
              <a:t>Geometry Outlines</a:t>
            </a:r>
          </a:p>
          <a:p>
            <a:pPr lvl="1"/>
            <a:r>
              <a:rPr lang="en-US" sz="2000" b="1" dirty="0" err="1" smtClean="0">
                <a:solidFill>
                  <a:schemeClr val="bg1"/>
                </a:solidFill>
              </a:rPr>
              <a:t>Cel</a:t>
            </a:r>
            <a:r>
              <a:rPr lang="en-US" sz="2000" b="1" dirty="0" smtClean="0">
                <a:solidFill>
                  <a:schemeClr val="bg1"/>
                </a:solidFill>
              </a:rPr>
              <a:t> Shading?</a:t>
            </a:r>
          </a:p>
          <a:p>
            <a:endParaRPr lang="en-US" b="1" dirty="0" smtClean="0">
              <a:solidFill>
                <a:schemeClr val="bg1"/>
              </a:solidFill>
            </a:endParaRPr>
          </a:p>
          <a:p>
            <a:endParaRPr lang="en-US" b="1" dirty="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Changes. </a:t>
            </a:r>
            <a:r>
              <a:rPr lang="en-US" sz="1600" dirty="0" smtClean="0">
                <a:solidFill>
                  <a:schemeClr val="bg1">
                    <a:lumMod val="95000"/>
                  </a:schemeClr>
                </a:solidFill>
                <a:latin typeface="Impact" pitchFamily="34" charset="0"/>
              </a:rPr>
              <a:t>November 2008</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685800" y="-95250"/>
            <a:ext cx="7620000" cy="48006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Inspiration. </a:t>
            </a:r>
            <a:r>
              <a:rPr lang="en-US" sz="1600" dirty="0" smtClean="0">
                <a:solidFill>
                  <a:schemeClr val="bg1">
                    <a:lumMod val="95000"/>
                  </a:schemeClr>
                </a:solidFill>
                <a:latin typeface="Impact" pitchFamily="34" charset="0"/>
              </a:rPr>
              <a:t>Old Concept Art</a:t>
            </a:r>
            <a:endParaRPr lang="en-US" sz="3200" dirty="0">
              <a:solidFill>
                <a:schemeClr val="bg1">
                  <a:lumMod val="95000"/>
                </a:schemeClr>
              </a:solidFill>
              <a:latin typeface="Impact" pitchFamily="34" charset="0"/>
            </a:endParaRPr>
          </a:p>
        </p:txBody>
      </p:sp>
      <p:pic>
        <p:nvPicPr>
          <p:cNvPr id="28675" name="Picture 3" descr="\\gearbox\gbxdfs\!Scratch\brianm\For_Jeramy\Borderlands 11th Hour\Concept Art\Garage_version2_001.jpg"/>
          <p:cNvPicPr>
            <a:picLocks noChangeAspect="1" noChangeArrowheads="1"/>
          </p:cNvPicPr>
          <p:nvPr/>
        </p:nvPicPr>
        <p:blipFill>
          <a:blip r:embed="rId3" cstate="print"/>
          <a:stretch>
            <a:fillRect/>
          </a:stretch>
        </p:blipFill>
        <p:spPr bwMode="auto">
          <a:xfrm>
            <a:off x="1361541" y="358901"/>
            <a:ext cx="6344718" cy="396544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685800" y="-95250"/>
            <a:ext cx="7620000" cy="48006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Inspiration. </a:t>
            </a:r>
            <a:r>
              <a:rPr lang="en-US" sz="1600" dirty="0" smtClean="0">
                <a:solidFill>
                  <a:schemeClr val="bg1">
                    <a:lumMod val="95000"/>
                  </a:schemeClr>
                </a:solidFill>
                <a:latin typeface="Impact" pitchFamily="34" charset="0"/>
              </a:rPr>
              <a:t>Old Concept Art</a:t>
            </a:r>
            <a:endParaRPr lang="en-US" sz="3200" dirty="0">
              <a:solidFill>
                <a:schemeClr val="bg1">
                  <a:lumMod val="95000"/>
                </a:schemeClr>
              </a:solidFill>
              <a:latin typeface="Impact" pitchFamily="34" charset="0"/>
            </a:endParaRPr>
          </a:p>
        </p:txBody>
      </p:sp>
      <p:pic>
        <p:nvPicPr>
          <p:cNvPr id="28675" name="Picture 3" descr="\\gearbox\gbxdfs\!Scratch\brianm\For_Jeramy\Borderlands 11th Hour\Concept Art\Garage_version2_001.jpg"/>
          <p:cNvPicPr>
            <a:picLocks noChangeAspect="1" noChangeArrowheads="1"/>
          </p:cNvPicPr>
          <p:nvPr/>
        </p:nvPicPr>
        <p:blipFill>
          <a:blip r:embed="rId3" cstate="print"/>
          <a:stretch>
            <a:fillRect/>
          </a:stretch>
        </p:blipFill>
        <p:spPr bwMode="auto">
          <a:xfrm>
            <a:off x="1361541" y="285750"/>
            <a:ext cx="6344718" cy="3965448"/>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685800" y="-95250"/>
            <a:ext cx="7620000" cy="48768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Inspiration. </a:t>
            </a:r>
            <a:r>
              <a:rPr lang="en-US" sz="1600" dirty="0" smtClean="0">
                <a:solidFill>
                  <a:schemeClr val="bg1">
                    <a:lumMod val="95000"/>
                  </a:schemeClr>
                </a:solidFill>
                <a:latin typeface="Impact" pitchFamily="34" charset="0"/>
              </a:rPr>
              <a:t>Old Concept Art</a:t>
            </a:r>
            <a:endParaRPr lang="en-US" sz="3200" dirty="0">
              <a:solidFill>
                <a:schemeClr val="bg1">
                  <a:lumMod val="95000"/>
                </a:schemeClr>
              </a:solidFill>
              <a:latin typeface="Impact" pitchFamily="34" charset="0"/>
            </a:endParaRPr>
          </a:p>
        </p:txBody>
      </p:sp>
      <p:pic>
        <p:nvPicPr>
          <p:cNvPr id="28675" name="Picture 3" descr="\\gearbox\gbxdfs\!Scratch\brianm\For_Jeramy\Borderlands 11th Hour\Concept Art\Garage_version2_001.jpg"/>
          <p:cNvPicPr>
            <a:picLocks noChangeAspect="1" noChangeArrowheads="1"/>
          </p:cNvPicPr>
          <p:nvPr/>
        </p:nvPicPr>
        <p:blipFill>
          <a:blip r:embed="rId3" cstate="print"/>
          <a:stretch>
            <a:fillRect/>
          </a:stretch>
        </p:blipFill>
        <p:spPr bwMode="auto">
          <a:xfrm>
            <a:off x="1361542" y="285750"/>
            <a:ext cx="6344716" cy="396544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457200" y="-247650"/>
            <a:ext cx="8153400" cy="49530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smtClean="0">
                <a:solidFill>
                  <a:schemeClr val="bg1">
                    <a:lumMod val="95000"/>
                  </a:schemeClr>
                </a:solidFill>
                <a:latin typeface="Impact" pitchFamily="34" charset="0"/>
              </a:rPr>
              <a:t>Outlining - Artist </a:t>
            </a:r>
            <a:r>
              <a:rPr lang="en-US" sz="1600" dirty="0" err="1" smtClean="0">
                <a:solidFill>
                  <a:schemeClr val="bg1">
                    <a:lumMod val="95000"/>
                  </a:schemeClr>
                </a:solidFill>
                <a:latin typeface="Impact" pitchFamily="34" charset="0"/>
              </a:rPr>
              <a:t>Paintover</a:t>
            </a:r>
            <a:endParaRPr lang="en-US" sz="3200" dirty="0">
              <a:solidFill>
                <a:schemeClr val="bg1">
                  <a:lumMod val="95000"/>
                </a:schemeClr>
              </a:solidFill>
              <a:latin typeface="Impact" pitchFamily="34" charset="0"/>
            </a:endParaRPr>
          </a:p>
        </p:txBody>
      </p:sp>
      <p:pic>
        <p:nvPicPr>
          <p:cNvPr id="28675" name="Picture 3" descr="\\gearbox\gbxdfs\!Scratch\brianm\For_Jeramy\Borderlands 11th Hour\Concept Art\Garage_version2_001.jpg"/>
          <p:cNvPicPr>
            <a:picLocks noChangeAspect="1" noChangeArrowheads="1"/>
          </p:cNvPicPr>
          <p:nvPr/>
        </p:nvPicPr>
        <p:blipFill>
          <a:blip r:embed="rId3" cstate="print"/>
          <a:srcRect/>
          <a:stretch>
            <a:fillRect/>
          </a:stretch>
        </p:blipFill>
        <p:spPr bwMode="auto">
          <a:xfrm>
            <a:off x="1143000" y="285750"/>
            <a:ext cx="6781800" cy="3965449"/>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0" y="0"/>
            <a:ext cx="3352800" cy="318135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smtClean="0">
                <a:solidFill>
                  <a:schemeClr val="bg1">
                    <a:lumMod val="95000"/>
                  </a:schemeClr>
                </a:solidFill>
                <a:latin typeface="Impact" pitchFamily="34" charset="0"/>
              </a:rPr>
              <a:t>”Inked” assets prototyped in 3ds Max</a:t>
            </a:r>
            <a:endParaRPr lang="en-US" sz="3200" dirty="0">
              <a:solidFill>
                <a:schemeClr val="bg1">
                  <a:lumMod val="95000"/>
                </a:schemeClr>
              </a:solidFill>
              <a:latin typeface="Impact" pitchFamily="34" charset="0"/>
            </a:endParaRPr>
          </a:p>
        </p:txBody>
      </p:sp>
      <p:pic>
        <p:nvPicPr>
          <p:cNvPr id="29698" name="Picture 2" descr="\\gearbox\gbxdfs\!Scratch\brianm\For_Jeramy\Borderlands 11th Hour\Style\headrender2_alternate.jpg"/>
          <p:cNvPicPr>
            <a:picLocks noChangeAspect="1" noChangeArrowheads="1"/>
          </p:cNvPicPr>
          <p:nvPr/>
        </p:nvPicPr>
        <p:blipFill>
          <a:blip r:embed="rId3" cstate="print"/>
          <a:srcRect/>
          <a:stretch>
            <a:fillRect/>
          </a:stretch>
        </p:blipFill>
        <p:spPr bwMode="auto">
          <a:xfrm>
            <a:off x="304800" y="361950"/>
            <a:ext cx="2695337" cy="2514600"/>
          </a:xfrm>
          <a:prstGeom prst="rect">
            <a:avLst/>
          </a:prstGeom>
          <a:noFill/>
        </p:spPr>
      </p:pic>
      <p:pic>
        <p:nvPicPr>
          <p:cNvPr id="7" name="Picture 6" descr="imgbg.png"/>
          <p:cNvPicPr>
            <a:picLocks noChangeAspect="1"/>
          </p:cNvPicPr>
          <p:nvPr/>
        </p:nvPicPr>
        <p:blipFill>
          <a:blip r:embed="rId4" cstate="print"/>
          <a:stretch>
            <a:fillRect/>
          </a:stretch>
        </p:blipFill>
        <p:spPr>
          <a:xfrm>
            <a:off x="1219200" y="2190750"/>
            <a:ext cx="3048000" cy="2286000"/>
          </a:xfrm>
          <a:prstGeom prst="rect">
            <a:avLst/>
          </a:prstGeom>
        </p:spPr>
      </p:pic>
      <p:pic>
        <p:nvPicPr>
          <p:cNvPr id="29699" name="Picture 3" descr="\\gearbox\gbxdfs\!Scratch\brianm\For_Jeramy\Borderlands 11th Hour\Style\lilith_front.jpg"/>
          <p:cNvPicPr>
            <a:picLocks noChangeAspect="1" noChangeArrowheads="1"/>
          </p:cNvPicPr>
          <p:nvPr/>
        </p:nvPicPr>
        <p:blipFill>
          <a:blip r:embed="rId5" cstate="print"/>
          <a:srcRect/>
          <a:stretch>
            <a:fillRect/>
          </a:stretch>
        </p:blipFill>
        <p:spPr bwMode="auto">
          <a:xfrm>
            <a:off x="1600200" y="2495550"/>
            <a:ext cx="2355395" cy="1681163"/>
          </a:xfrm>
          <a:prstGeom prst="rect">
            <a:avLst/>
          </a:prstGeom>
          <a:noFill/>
        </p:spPr>
      </p:pic>
      <p:pic>
        <p:nvPicPr>
          <p:cNvPr id="8" name="Picture 7" descr="imgbg.png"/>
          <p:cNvPicPr>
            <a:picLocks noChangeAspect="1"/>
          </p:cNvPicPr>
          <p:nvPr/>
        </p:nvPicPr>
        <p:blipFill>
          <a:blip r:embed="rId2" cstate="print"/>
          <a:stretch>
            <a:fillRect/>
          </a:stretch>
        </p:blipFill>
        <p:spPr>
          <a:xfrm>
            <a:off x="3810000" y="209550"/>
            <a:ext cx="4495800" cy="3886200"/>
          </a:xfrm>
          <a:prstGeom prst="rect">
            <a:avLst/>
          </a:prstGeom>
        </p:spPr>
      </p:pic>
      <p:pic>
        <p:nvPicPr>
          <p:cNvPr id="29701" name="Picture 5"/>
          <p:cNvPicPr>
            <a:picLocks noChangeAspect="1" noChangeArrowheads="1"/>
          </p:cNvPicPr>
          <p:nvPr/>
        </p:nvPicPr>
        <p:blipFill>
          <a:blip r:embed="rId6" cstate="print"/>
          <a:srcRect/>
          <a:stretch>
            <a:fillRect/>
          </a:stretch>
        </p:blipFill>
        <p:spPr bwMode="auto">
          <a:xfrm>
            <a:off x="4343400" y="590550"/>
            <a:ext cx="3581400" cy="31381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mgbg.png"/>
          <p:cNvPicPr>
            <a:picLocks noChangeAspect="1"/>
          </p:cNvPicPr>
          <p:nvPr/>
        </p:nvPicPr>
        <p:blipFill>
          <a:blip r:embed="rId2" cstate="print"/>
          <a:stretch>
            <a:fillRect/>
          </a:stretch>
        </p:blipFill>
        <p:spPr>
          <a:xfrm>
            <a:off x="1447800" y="-171450"/>
            <a:ext cx="6172200" cy="4953000"/>
          </a:xfrm>
          <a:prstGeom prst="rect">
            <a:avLst/>
          </a:prstGeom>
        </p:spPr>
      </p:pic>
      <p:sp>
        <p:nvSpPr>
          <p:cNvPr id="5" name="TextBox 4"/>
          <p:cNvSpPr txBox="1"/>
          <p:nvPr/>
        </p:nvSpPr>
        <p:spPr>
          <a:xfrm>
            <a:off x="152400" y="4400550"/>
            <a:ext cx="8153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smtClean="0">
                <a:solidFill>
                  <a:schemeClr val="bg1">
                    <a:lumMod val="95000"/>
                  </a:schemeClr>
                </a:solidFill>
                <a:latin typeface="Impact" pitchFamily="34" charset="0"/>
              </a:rPr>
              <a:t>Inverted Geometry - Artist Trickery</a:t>
            </a:r>
            <a:endParaRPr lang="en-US" sz="3200" dirty="0">
              <a:solidFill>
                <a:schemeClr val="bg1">
                  <a:lumMod val="95000"/>
                </a:schemeClr>
              </a:solidFill>
              <a:latin typeface="Impact" pitchFamily="34" charset="0"/>
            </a:endParaRPr>
          </a:p>
        </p:txBody>
      </p:sp>
      <p:pic>
        <p:nvPicPr>
          <p:cNvPr id="2050" name="Picture 2"/>
          <p:cNvPicPr>
            <a:picLocks noChangeAspect="1" noChangeArrowheads="1"/>
          </p:cNvPicPr>
          <p:nvPr/>
        </p:nvPicPr>
        <p:blipFill>
          <a:blip r:embed="rId3" cstate="print"/>
          <a:srcRect/>
          <a:stretch>
            <a:fillRect/>
          </a:stretch>
        </p:blipFill>
        <p:spPr bwMode="auto">
          <a:xfrm>
            <a:off x="2019300" y="209550"/>
            <a:ext cx="5105400" cy="413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685800" y="-95250"/>
            <a:ext cx="7467600" cy="49530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smtClean="0">
                <a:solidFill>
                  <a:schemeClr val="bg1">
                    <a:lumMod val="95000"/>
                  </a:schemeClr>
                </a:solidFill>
                <a:latin typeface="Impact" pitchFamily="34" charset="0"/>
              </a:rPr>
              <a:t>Outlining – Coder’s Hack</a:t>
            </a:r>
            <a:endParaRPr lang="en-US" sz="3200" dirty="0">
              <a:solidFill>
                <a:schemeClr val="bg1">
                  <a:lumMod val="95000"/>
                </a:schemeClr>
              </a:solidFill>
              <a:latin typeface="Impact" pitchFamily="34" charset="0"/>
            </a:endParaRPr>
          </a:p>
        </p:txBody>
      </p:sp>
      <p:pic>
        <p:nvPicPr>
          <p:cNvPr id="30724" name="Picture 4"/>
          <p:cNvPicPr>
            <a:picLocks noChangeAspect="1" noChangeArrowheads="1"/>
          </p:cNvPicPr>
          <p:nvPr/>
        </p:nvPicPr>
        <p:blipFill>
          <a:blip r:embed="rId3" cstate="print"/>
          <a:srcRect/>
          <a:stretch>
            <a:fillRect/>
          </a:stretch>
        </p:blipFill>
        <p:spPr bwMode="auto">
          <a:xfrm>
            <a:off x="1346794" y="285750"/>
            <a:ext cx="6197006"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eyArt_LogoType_FINAL.png"/>
          <p:cNvPicPr>
            <a:picLocks noChangeAspect="1"/>
          </p:cNvPicPr>
          <p:nvPr/>
        </p:nvPicPr>
        <p:blipFill>
          <a:blip r:embed="rId2" cstate="print"/>
          <a:stretch>
            <a:fillRect/>
          </a:stretch>
        </p:blipFill>
        <p:spPr>
          <a:xfrm>
            <a:off x="381000" y="91741"/>
            <a:ext cx="8248650" cy="2556209"/>
          </a:xfrm>
          <a:prstGeom prst="rect">
            <a:avLst/>
          </a:prstGeom>
        </p:spPr>
      </p:pic>
      <p:sp>
        <p:nvSpPr>
          <p:cNvPr id="2" name="Title 1"/>
          <p:cNvSpPr>
            <a:spLocks noGrp="1"/>
          </p:cNvSpPr>
          <p:nvPr>
            <p:ph type="ctrTitle"/>
          </p:nvPr>
        </p:nvSpPr>
        <p:spPr>
          <a:xfrm>
            <a:off x="228600" y="2724150"/>
            <a:ext cx="8534400" cy="1102519"/>
          </a:xfrm>
        </p:spPr>
        <p:txBody>
          <a:bodyPr>
            <a:normAutofit fontScale="90000"/>
          </a:bodyPr>
          <a:lstStyle/>
          <a:p>
            <a:r>
              <a:rPr lang="en-US" u="sng" dirty="0" smtClean="0">
                <a:solidFill>
                  <a:schemeClr val="bg1"/>
                </a:solidFill>
                <a:effectLst>
                  <a:outerShdw blurRad="38100" dist="38100" dir="2700000" algn="tl">
                    <a:srgbClr val="000000">
                      <a:alpha val="43137"/>
                    </a:srgbClr>
                  </a:outerShdw>
                </a:effectLst>
              </a:rPr>
              <a:t>GEARBOX SOFTWARE</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Making Concept Real For Borderlands</a:t>
            </a:r>
            <a:br>
              <a:rPr lang="en-US" dirty="0" smtClean="0">
                <a:solidFill>
                  <a:schemeClr val="bg1"/>
                </a:solidFill>
                <a:effectLst>
                  <a:outerShdw blurRad="38100" dist="38100" dir="2700000" algn="tl">
                    <a:srgbClr val="000000">
                      <a:alpha val="43137"/>
                    </a:srgbClr>
                  </a:outerShdw>
                </a:effectLst>
              </a:rPr>
            </a:br>
            <a:endParaRPr lang="en-US" sz="3100" dirty="0">
              <a:solidFill>
                <a:schemeClr val="bg1"/>
              </a:solidFill>
              <a:effectLst>
                <a:outerShdw blurRad="38100" dist="38100" dir="2700000" algn="tl">
                  <a:srgbClr val="000000">
                    <a:alpha val="43137"/>
                  </a:srgbClr>
                </a:outerShdw>
              </a:effectLst>
            </a:endParaRPr>
          </a:p>
        </p:txBody>
      </p:sp>
      <p:sp>
        <p:nvSpPr>
          <p:cNvPr id="4" name="Subtitle 3"/>
          <p:cNvSpPr>
            <a:spLocks noGrp="1"/>
          </p:cNvSpPr>
          <p:nvPr>
            <p:ph type="subTitle" idx="1"/>
          </p:nvPr>
        </p:nvSpPr>
        <p:spPr>
          <a:xfrm>
            <a:off x="1371600" y="4400550"/>
            <a:ext cx="6400800" cy="838200"/>
          </a:xfrm>
        </p:spPr>
        <p:txBody>
          <a:bodyPr>
            <a:normAutofit fontScale="85000" lnSpcReduction="20000"/>
          </a:bodyPr>
          <a:lstStyle/>
          <a:p>
            <a:r>
              <a:rPr lang="en-US" dirty="0" smtClean="0"/>
              <a:t>SIGGRAPH</a:t>
            </a:r>
          </a:p>
          <a:p>
            <a:r>
              <a:rPr lang="en-US" dirty="0" smtClean="0"/>
              <a:t>July 26 2010</a:t>
            </a:r>
          </a:p>
        </p:txBody>
      </p:sp>
      <p:sp>
        <p:nvSpPr>
          <p:cNvPr id="7" name="Rectangle 6"/>
          <p:cNvSpPr/>
          <p:nvPr/>
        </p:nvSpPr>
        <p:spPr>
          <a:xfrm>
            <a:off x="152400" y="3714750"/>
            <a:ext cx="4572000" cy="646331"/>
          </a:xfrm>
          <a:prstGeom prst="rect">
            <a:avLst/>
          </a:prstGeom>
        </p:spPr>
        <p:txBody>
          <a:bodyPr>
            <a:spAutoFit/>
          </a:bodyPr>
          <a:lstStyle/>
          <a:p>
            <a:pPr algn="ctr"/>
            <a:r>
              <a:rPr lang="en-US" dirty="0" smtClean="0">
                <a:solidFill>
                  <a:schemeClr val="bg1"/>
                </a:solidFill>
                <a:effectLst>
                  <a:outerShdw blurRad="38100" dist="38100" dir="2700000" algn="tl">
                    <a:srgbClr val="000000">
                      <a:alpha val="43137"/>
                    </a:srgbClr>
                  </a:outerShdw>
                </a:effectLst>
              </a:rPr>
              <a:t>Aaron P. Thibault</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VP of Product Development</a:t>
            </a:r>
            <a:endParaRPr lang="en-US" dirty="0"/>
          </a:p>
        </p:txBody>
      </p:sp>
      <p:sp>
        <p:nvSpPr>
          <p:cNvPr id="8" name="Rectangle 7"/>
          <p:cNvSpPr/>
          <p:nvPr/>
        </p:nvSpPr>
        <p:spPr>
          <a:xfrm>
            <a:off x="4343400" y="3714750"/>
            <a:ext cx="4572000" cy="646331"/>
          </a:xfrm>
          <a:prstGeom prst="rect">
            <a:avLst/>
          </a:prstGeom>
        </p:spPr>
        <p:txBody>
          <a:bodyPr>
            <a:spAutoFit/>
          </a:bodyPr>
          <a:lstStyle/>
          <a:p>
            <a:pPr algn="ctr"/>
            <a:r>
              <a:rPr lang="en-US" dirty="0" smtClean="0">
                <a:solidFill>
                  <a:schemeClr val="bg1"/>
                </a:solidFill>
                <a:effectLst>
                  <a:outerShdw blurRad="38100" dist="38100" dir="2700000" algn="tl">
                    <a:srgbClr val="000000">
                      <a:alpha val="43137"/>
                    </a:srgbClr>
                  </a:outerShdw>
                </a:effectLst>
              </a:rPr>
              <a:t>Sean “</a:t>
            </a:r>
            <a:r>
              <a:rPr lang="en-US" dirty="0" err="1" smtClean="0">
                <a:solidFill>
                  <a:schemeClr val="bg1"/>
                </a:solidFill>
                <a:effectLst>
                  <a:outerShdw blurRad="38100" dist="38100" dir="2700000" algn="tl">
                    <a:srgbClr val="000000">
                      <a:alpha val="43137"/>
                    </a:srgbClr>
                  </a:outerShdw>
                </a:effectLst>
              </a:rPr>
              <a:t>Zoner</a:t>
            </a:r>
            <a:r>
              <a:rPr lang="en-US" dirty="0" smtClean="0">
                <a:solidFill>
                  <a:schemeClr val="bg1"/>
                </a:solidFill>
                <a:effectLst>
                  <a:outerShdw blurRad="38100" dist="38100" dir="2700000" algn="tl">
                    <a:srgbClr val="000000">
                      <a:alpha val="43137"/>
                    </a:srgbClr>
                  </a:outerShdw>
                </a:effectLst>
              </a:rPr>
              <a:t>” Cavanaugh</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Senior Rendering Engineer</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685800" y="-95250"/>
            <a:ext cx="7467600" cy="49530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smtClean="0">
                <a:solidFill>
                  <a:schemeClr val="bg1">
                    <a:lumMod val="95000"/>
                  </a:schemeClr>
                </a:solidFill>
                <a:latin typeface="Impact" pitchFamily="34" charset="0"/>
              </a:rPr>
              <a:t>Outlining – Coder’s Hack</a:t>
            </a:r>
            <a:endParaRPr lang="en-US" sz="3200" dirty="0">
              <a:solidFill>
                <a:schemeClr val="bg1">
                  <a:lumMod val="95000"/>
                </a:schemeClr>
              </a:solidFill>
              <a:latin typeface="Impact" pitchFamily="34" charset="0"/>
            </a:endParaRPr>
          </a:p>
        </p:txBody>
      </p:sp>
      <p:pic>
        <p:nvPicPr>
          <p:cNvPr id="31746" name="Picture 2"/>
          <p:cNvPicPr>
            <a:picLocks noChangeAspect="1" noChangeArrowheads="1"/>
          </p:cNvPicPr>
          <p:nvPr/>
        </p:nvPicPr>
        <p:blipFill>
          <a:blip r:embed="rId3" cstate="print"/>
          <a:srcRect/>
          <a:stretch>
            <a:fillRect/>
          </a:stretch>
        </p:blipFill>
        <p:spPr bwMode="auto">
          <a:xfrm>
            <a:off x="1346794" y="285750"/>
            <a:ext cx="6197006"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81000" y="57150"/>
            <a:ext cx="9906000" cy="43434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Concepts. </a:t>
            </a:r>
            <a:r>
              <a:rPr lang="en-US" sz="1600" dirty="0" err="1" smtClean="0">
                <a:solidFill>
                  <a:schemeClr val="bg1">
                    <a:lumMod val="95000"/>
                  </a:schemeClr>
                </a:solidFill>
                <a:latin typeface="Impact" pitchFamily="34" charset="0"/>
              </a:rPr>
              <a:t>Cel</a:t>
            </a:r>
            <a:r>
              <a:rPr lang="en-US" sz="1600" dirty="0" smtClean="0">
                <a:solidFill>
                  <a:schemeClr val="bg1">
                    <a:lumMod val="95000"/>
                  </a:schemeClr>
                </a:solidFill>
                <a:latin typeface="Impact" pitchFamily="34" charset="0"/>
              </a:rPr>
              <a:t> Shading – </a:t>
            </a:r>
            <a:r>
              <a:rPr lang="en-US" sz="1200" dirty="0" smtClean="0">
                <a:solidFill>
                  <a:schemeClr val="bg1">
                    <a:lumMod val="95000"/>
                  </a:schemeClr>
                </a:solidFill>
                <a:latin typeface="Impact" pitchFamily="34" charset="0"/>
              </a:rPr>
              <a:t>Dropped</a:t>
            </a:r>
            <a:endParaRPr lang="en-US" sz="1200" dirty="0">
              <a:solidFill>
                <a:schemeClr val="bg1">
                  <a:lumMod val="95000"/>
                </a:schemeClr>
              </a:solidFill>
              <a:latin typeface="Impact" pitchFamily="34" charset="0"/>
            </a:endParaRPr>
          </a:p>
        </p:txBody>
      </p:sp>
      <p:pic>
        <p:nvPicPr>
          <p:cNvPr id="4" name="Picture 2" descr="\\gearbox\gbxdfs\!Scratch\brianm\For_Jeramy\Borderlands 11th Hour\Style\Untitled-2.jpg"/>
          <p:cNvPicPr>
            <a:picLocks noChangeAspect="1" noChangeArrowheads="1"/>
          </p:cNvPicPr>
          <p:nvPr/>
        </p:nvPicPr>
        <p:blipFill>
          <a:blip r:embed="rId3" cstate="print"/>
          <a:srcRect/>
          <a:stretch>
            <a:fillRect/>
          </a:stretch>
        </p:blipFill>
        <p:spPr bwMode="auto">
          <a:xfrm>
            <a:off x="412315" y="514350"/>
            <a:ext cx="8350685" cy="33528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04800" y="-171450"/>
            <a:ext cx="8382000" cy="48768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Prototype. </a:t>
            </a:r>
            <a:r>
              <a:rPr lang="en-US" sz="1600" dirty="0" smtClean="0">
                <a:solidFill>
                  <a:schemeClr val="bg1">
                    <a:lumMod val="95000"/>
                  </a:schemeClr>
                </a:solidFill>
                <a:latin typeface="Impact" pitchFamily="34" charset="0"/>
              </a:rPr>
              <a:t> Demo Area</a:t>
            </a:r>
            <a:endParaRPr lang="en-US" sz="1200" dirty="0">
              <a:solidFill>
                <a:schemeClr val="bg1">
                  <a:lumMod val="95000"/>
                </a:schemeClr>
              </a:solidFill>
              <a:latin typeface="Impact" pitchFamily="34" charset="0"/>
            </a:endParaRPr>
          </a:p>
        </p:txBody>
      </p:sp>
      <p:pic>
        <p:nvPicPr>
          <p:cNvPr id="4" name="Picture 2" descr="\\gearbox\gbxdfs\!Scratch\brianm\For_Jeramy\Borderlands 11th Hour\Style\Untitled-2.jpg"/>
          <p:cNvPicPr>
            <a:picLocks noChangeAspect="1" noChangeArrowheads="1"/>
          </p:cNvPicPr>
          <p:nvPr/>
        </p:nvPicPr>
        <p:blipFill>
          <a:blip r:embed="rId3" cstate="print"/>
          <a:stretch>
            <a:fillRect/>
          </a:stretch>
        </p:blipFill>
        <p:spPr bwMode="auto">
          <a:xfrm>
            <a:off x="1112618" y="285750"/>
            <a:ext cx="6842563" cy="3986213"/>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04800" y="-171450"/>
            <a:ext cx="8382000" cy="48768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Prototype. </a:t>
            </a:r>
            <a:r>
              <a:rPr lang="en-US" sz="1600" dirty="0" smtClean="0">
                <a:solidFill>
                  <a:schemeClr val="bg1">
                    <a:lumMod val="95000"/>
                  </a:schemeClr>
                </a:solidFill>
                <a:latin typeface="Impact" pitchFamily="34" charset="0"/>
              </a:rPr>
              <a:t> Demo Area</a:t>
            </a:r>
            <a:endParaRPr lang="en-US" sz="1200" dirty="0">
              <a:solidFill>
                <a:schemeClr val="bg1">
                  <a:lumMod val="95000"/>
                </a:schemeClr>
              </a:solidFill>
              <a:latin typeface="Impact" pitchFamily="34" charset="0"/>
            </a:endParaRPr>
          </a:p>
        </p:txBody>
      </p:sp>
      <p:pic>
        <p:nvPicPr>
          <p:cNvPr id="4" name="Picture 2" descr="\\gearbox\gbxdfs\!Scratch\brianm\For_Jeramy\Borderlands 11th Hour\Style\Untitled-2.jpg"/>
          <p:cNvPicPr>
            <a:picLocks noChangeAspect="1" noChangeArrowheads="1"/>
          </p:cNvPicPr>
          <p:nvPr/>
        </p:nvPicPr>
        <p:blipFill>
          <a:blip r:embed="rId3" cstate="print"/>
          <a:stretch>
            <a:fillRect/>
          </a:stretch>
        </p:blipFill>
        <p:spPr bwMode="auto">
          <a:xfrm>
            <a:off x="1082237" y="285750"/>
            <a:ext cx="6842563" cy="3986213"/>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04800" y="-171450"/>
            <a:ext cx="8382000" cy="4876800"/>
          </a:xfrm>
          <a:prstGeom prst="rect">
            <a:avLst/>
          </a:prstGeo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Prototype. </a:t>
            </a:r>
            <a:r>
              <a:rPr lang="en-US" sz="1600" dirty="0" smtClean="0">
                <a:solidFill>
                  <a:schemeClr val="bg1">
                    <a:lumMod val="95000"/>
                  </a:schemeClr>
                </a:solidFill>
                <a:latin typeface="Impact" pitchFamily="34" charset="0"/>
              </a:rPr>
              <a:t> Demo Area</a:t>
            </a:r>
            <a:endParaRPr lang="en-US" sz="1200" dirty="0">
              <a:solidFill>
                <a:schemeClr val="bg1">
                  <a:lumMod val="95000"/>
                </a:schemeClr>
              </a:solidFill>
              <a:latin typeface="Impact" pitchFamily="34" charset="0"/>
            </a:endParaRPr>
          </a:p>
        </p:txBody>
      </p:sp>
      <p:pic>
        <p:nvPicPr>
          <p:cNvPr id="4" name="Picture 2" descr="\\gearbox\gbxdfs\!Scratch\brianm\For_Jeramy\Borderlands 11th Hour\Style\Untitled-2.jpg"/>
          <p:cNvPicPr>
            <a:picLocks noChangeAspect="1" noChangeArrowheads="1"/>
          </p:cNvPicPr>
          <p:nvPr/>
        </p:nvPicPr>
        <p:blipFill>
          <a:blip r:embed="rId3" cstate="print"/>
          <a:stretch>
            <a:fillRect/>
          </a:stretch>
        </p:blipFill>
        <p:spPr bwMode="auto">
          <a:xfrm>
            <a:off x="1150719" y="285750"/>
            <a:ext cx="6842563" cy="3986212"/>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Prototyping Complete!</a:t>
            </a:r>
            <a:endParaRPr lang="en-US" dirty="0">
              <a:solidFill>
                <a:schemeClr val="bg1"/>
              </a:solidFill>
            </a:endParaRPr>
          </a:p>
        </p:txBody>
      </p:sp>
      <p:sp>
        <p:nvSpPr>
          <p:cNvPr id="3" name="Content Placeholder 2"/>
          <p:cNvSpPr>
            <a:spLocks noGrp="1"/>
          </p:cNvSpPr>
          <p:nvPr>
            <p:ph idx="1"/>
          </p:nvPr>
        </p:nvSpPr>
        <p:spPr>
          <a:xfrm>
            <a:off x="457200" y="1962149"/>
            <a:ext cx="8229600" cy="2632473"/>
          </a:xfrm>
        </p:spPr>
        <p:txBody>
          <a:bodyPr>
            <a:normAutofit/>
          </a:bodyPr>
          <a:lstStyle/>
          <a:p>
            <a:r>
              <a:rPr lang="en-US" sz="2400" b="1" dirty="0" smtClean="0">
                <a:solidFill>
                  <a:schemeClr val="bg1"/>
                </a:solidFill>
              </a:rPr>
              <a:t>Did a comparison with the company</a:t>
            </a:r>
          </a:p>
          <a:p>
            <a:pPr lvl="1"/>
            <a:r>
              <a:rPr lang="en-US" sz="2000" b="1" dirty="0" smtClean="0">
                <a:solidFill>
                  <a:schemeClr val="bg1"/>
                </a:solidFill>
              </a:rPr>
              <a:t>Which is better?...</a:t>
            </a:r>
          </a:p>
          <a:p>
            <a:endParaRPr lang="en-US" b="1"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381000" y="361950"/>
            <a:ext cx="9906000" cy="38862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a:t>
            </a:r>
            <a:r>
              <a:rPr lang="en-US" sz="1600" dirty="0" smtClean="0">
                <a:solidFill>
                  <a:schemeClr val="bg1">
                    <a:lumMod val="95000"/>
                  </a:schemeClr>
                </a:solidFill>
                <a:latin typeface="Impact" pitchFamily="34" charset="0"/>
              </a:rPr>
              <a:t>Comparisons - 1 of 3</a:t>
            </a:r>
            <a:endParaRPr lang="en-US" sz="3200" dirty="0">
              <a:solidFill>
                <a:schemeClr val="bg1">
                  <a:lumMod val="95000"/>
                </a:schemeClr>
              </a:solidFill>
              <a:latin typeface="Impact" pitchFamily="34" charset="0"/>
            </a:endParaRPr>
          </a:p>
        </p:txBody>
      </p:sp>
      <p:pic>
        <p:nvPicPr>
          <p:cNvPr id="6" name="Content Placeholder 3" descr="21 -Helena 1 copy.jpg"/>
          <p:cNvPicPr>
            <a:picLocks noGrp="1" noChangeAspect="1"/>
          </p:cNvPicPr>
          <p:nvPr>
            <p:ph idx="1"/>
          </p:nvPr>
        </p:nvPicPr>
        <p:blipFill>
          <a:blip r:embed="rId3" cstate="print"/>
          <a:stretch>
            <a:fillRect/>
          </a:stretch>
        </p:blipFill>
        <p:spPr>
          <a:xfrm>
            <a:off x="457200" y="819150"/>
            <a:ext cx="8229600" cy="275497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381000" y="361950"/>
            <a:ext cx="9906000" cy="38862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a:t>
            </a:r>
            <a:r>
              <a:rPr lang="en-US" sz="1600" dirty="0" smtClean="0">
                <a:solidFill>
                  <a:schemeClr val="bg1">
                    <a:lumMod val="95000"/>
                  </a:schemeClr>
                </a:solidFill>
                <a:latin typeface="Impact" pitchFamily="34" charset="0"/>
              </a:rPr>
              <a:t>Comparisons – 2 of 3</a:t>
            </a:r>
            <a:endParaRPr lang="en-US" sz="3200" dirty="0">
              <a:solidFill>
                <a:schemeClr val="bg1">
                  <a:lumMod val="95000"/>
                </a:schemeClr>
              </a:solidFill>
              <a:latin typeface="Impact" pitchFamily="34" charset="0"/>
            </a:endParaRPr>
          </a:p>
        </p:txBody>
      </p:sp>
      <p:pic>
        <p:nvPicPr>
          <p:cNvPr id="6" name="Content Placeholder 3" descr="21 -Helena 1 copy.jpg"/>
          <p:cNvPicPr>
            <a:picLocks noGrp="1" noChangeAspect="1"/>
          </p:cNvPicPr>
          <p:nvPr>
            <p:ph idx="1"/>
          </p:nvPr>
        </p:nvPicPr>
        <p:blipFill>
          <a:blip r:embed="rId3" cstate="print"/>
          <a:stretch>
            <a:fillRect/>
          </a:stretch>
        </p:blipFill>
        <p:spPr>
          <a:xfrm>
            <a:off x="457200" y="819151"/>
            <a:ext cx="8229600" cy="2754973"/>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a:off x="-381000" y="361950"/>
            <a:ext cx="9906000" cy="38862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Change. </a:t>
            </a:r>
            <a:r>
              <a:rPr lang="en-US" sz="1600" dirty="0" smtClean="0">
                <a:solidFill>
                  <a:schemeClr val="bg1">
                    <a:lumMod val="95000"/>
                  </a:schemeClr>
                </a:solidFill>
                <a:latin typeface="Impact" pitchFamily="34" charset="0"/>
              </a:rPr>
              <a:t>Comparisons – 3 of 3</a:t>
            </a:r>
            <a:endParaRPr lang="en-US" sz="3200" dirty="0">
              <a:solidFill>
                <a:schemeClr val="bg1">
                  <a:lumMod val="95000"/>
                </a:schemeClr>
              </a:solidFill>
              <a:latin typeface="Impact" pitchFamily="34" charset="0"/>
            </a:endParaRPr>
          </a:p>
        </p:txBody>
      </p:sp>
      <p:pic>
        <p:nvPicPr>
          <p:cNvPr id="6" name="Content Placeholder 3" descr="21 -Helena 1 copy.jpg"/>
          <p:cNvPicPr>
            <a:picLocks noGrp="1" noChangeAspect="1"/>
          </p:cNvPicPr>
          <p:nvPr>
            <p:ph idx="1"/>
          </p:nvPr>
        </p:nvPicPr>
        <p:blipFill>
          <a:blip r:embed="rId3" cstate="print"/>
          <a:stretch>
            <a:fillRect/>
          </a:stretch>
        </p:blipFill>
        <p:spPr>
          <a:xfrm>
            <a:off x="457200" y="819150"/>
            <a:ext cx="8229600" cy="275497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2550"/>
            <a:ext cx="8229600" cy="857250"/>
          </a:xfrm>
        </p:spPr>
        <p:txBody>
          <a:bodyPr/>
          <a:lstStyle/>
          <a:p>
            <a:r>
              <a:rPr lang="en-US" b="1" dirty="0" smtClean="0">
                <a:solidFill>
                  <a:schemeClr val="bg1"/>
                </a:solidFill>
              </a:rPr>
              <a:t>New Art Style Clearly Won</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solidFill>
                  <a:schemeClr val="bg1"/>
                </a:solidFill>
              </a:rPr>
              <a:t>Borderlands Timeline</a:t>
            </a:r>
            <a:endParaRPr lang="en-US" dirty="0">
              <a:solidFill>
                <a:schemeClr val="bg1"/>
              </a:solidFill>
            </a:endParaRPr>
          </a:p>
        </p:txBody>
      </p:sp>
      <p:sp>
        <p:nvSpPr>
          <p:cNvPr id="3" name="Rectangle 2"/>
          <p:cNvSpPr/>
          <p:nvPr/>
        </p:nvSpPr>
        <p:spPr>
          <a:xfrm>
            <a:off x="533400" y="1428750"/>
            <a:ext cx="7772400" cy="2677656"/>
          </a:xfrm>
          <a:prstGeom prst="rect">
            <a:avLst/>
          </a:prstGeom>
        </p:spPr>
        <p:txBody>
          <a:bodyPr wrap="square">
            <a:spAutoFit/>
          </a:bodyPr>
          <a:lstStyle/>
          <a:p>
            <a:pPr>
              <a:buFont typeface="Arial" pitchFamily="34" charset="0"/>
              <a:buChar char="•"/>
            </a:pPr>
            <a:r>
              <a:rPr lang="en-US" sz="2400" b="1" dirty="0" smtClean="0">
                <a:solidFill>
                  <a:schemeClr val="bg1"/>
                </a:solidFill>
              </a:rPr>
              <a:t>  Concept: April 05 –Oct 05 (up until when we shipped EIB)</a:t>
            </a:r>
          </a:p>
          <a:p>
            <a:pPr>
              <a:buFont typeface="Arial" pitchFamily="34" charset="0"/>
              <a:buChar char="•"/>
            </a:pPr>
            <a:r>
              <a:rPr lang="en-US" sz="2400" b="1" dirty="0" smtClean="0">
                <a:solidFill>
                  <a:schemeClr val="bg1"/>
                </a:solidFill>
              </a:rPr>
              <a:t>  Prototype: Nov 05 –Oct 06 (up until </a:t>
            </a:r>
            <a:r>
              <a:rPr lang="en-US" sz="2400" b="1" dirty="0" err="1" smtClean="0">
                <a:solidFill>
                  <a:schemeClr val="bg1"/>
                </a:solidFill>
              </a:rPr>
              <a:t>greenlit</a:t>
            </a:r>
            <a:r>
              <a:rPr lang="en-US" sz="2400" b="1" dirty="0" smtClean="0">
                <a:solidFill>
                  <a:schemeClr val="bg1"/>
                </a:solidFill>
              </a:rPr>
              <a:t>)</a:t>
            </a:r>
          </a:p>
          <a:p>
            <a:pPr>
              <a:buFont typeface="Arial" pitchFamily="34" charset="0"/>
              <a:buChar char="•"/>
            </a:pPr>
            <a:r>
              <a:rPr lang="en-US" sz="2400" b="1" dirty="0" smtClean="0">
                <a:solidFill>
                  <a:schemeClr val="bg1"/>
                </a:solidFill>
              </a:rPr>
              <a:t>  Development 1: Nov 06 –Aug 07 (up until Leipzig demo)</a:t>
            </a:r>
          </a:p>
          <a:p>
            <a:pPr>
              <a:buFont typeface="Arial" pitchFamily="34" charset="0"/>
              <a:buChar char="•"/>
            </a:pPr>
            <a:r>
              <a:rPr lang="en-US" sz="2400" b="1" dirty="0" smtClean="0">
                <a:solidFill>
                  <a:schemeClr val="bg1"/>
                </a:solidFill>
              </a:rPr>
              <a:t>  Development 2: Sep 07 –Oct 08 (Vertical Slice, E3/Leipzig demo, pre-alphas)</a:t>
            </a:r>
          </a:p>
          <a:p>
            <a:pPr>
              <a:buFont typeface="Arial" pitchFamily="34" charset="0"/>
              <a:buChar char="•"/>
            </a:pPr>
            <a:r>
              <a:rPr lang="en-US" sz="2400" b="1" dirty="0" smtClean="0">
                <a:solidFill>
                  <a:schemeClr val="bg1"/>
                </a:solidFill>
              </a:rPr>
              <a:t>  Final Push: Oct 08 –Oct 09 (doubled team size, art style change, story and design finalized)</a:t>
            </a:r>
          </a:p>
        </p:txBody>
      </p:sp>
      <p:graphicFrame>
        <p:nvGraphicFramePr>
          <p:cNvPr id="12" name="Table 11"/>
          <p:cNvGraphicFramePr>
            <a:graphicFrameLocks noGrp="1"/>
          </p:cNvGraphicFramePr>
          <p:nvPr/>
        </p:nvGraphicFramePr>
        <p:xfrm>
          <a:off x="228600" y="4552950"/>
          <a:ext cx="8077200" cy="342900"/>
        </p:xfrm>
        <a:graphic>
          <a:graphicData uri="http://schemas.openxmlformats.org/drawingml/2006/table">
            <a:tbl>
              <a:tblPr/>
              <a:tblGrid>
                <a:gridCol w="134620"/>
                <a:gridCol w="134620"/>
                <a:gridCol w="134620"/>
                <a:gridCol w="134620"/>
                <a:gridCol w="134620"/>
                <a:gridCol w="134620"/>
                <a:gridCol w="67310"/>
                <a:gridCol w="471170"/>
                <a:gridCol w="269240"/>
                <a:gridCol w="1346200"/>
                <a:gridCol w="269240"/>
                <a:gridCol w="1076960"/>
                <a:gridCol w="538480"/>
                <a:gridCol w="1211580"/>
                <a:gridCol w="403860"/>
                <a:gridCol w="1346200"/>
                <a:gridCol w="134620"/>
                <a:gridCol w="134620"/>
              </a:tblGrid>
              <a:tr h="152400">
                <a:tc gridSpan="9">
                  <a:txBody>
                    <a:bodyPr/>
                    <a:lstStyle/>
                    <a:p>
                      <a:pPr algn="ctr" fontAlgn="b"/>
                      <a:r>
                        <a:rPr lang="en-US" sz="1100" b="0" i="0" u="none" strike="noStrike" dirty="0">
                          <a:solidFill>
                            <a:srgbClr val="FFFFFF"/>
                          </a:solidFill>
                          <a:latin typeface="Impact" pitchFamily="34" charset="0"/>
                        </a:rPr>
                        <a:t>2005</a:t>
                      </a:r>
                    </a:p>
                  </a:txBody>
                  <a:tcPr marL="3810" marR="3810" marT="3810"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b"/>
                      <a:r>
                        <a:rPr lang="en-US" sz="1100" b="0" i="0" u="none" strike="noStrike" dirty="0">
                          <a:solidFill>
                            <a:srgbClr val="FFFFFF"/>
                          </a:solidFill>
                          <a:latin typeface="Impact" pitchFamily="34" charset="0"/>
                        </a:rPr>
                        <a:t>2006</a:t>
                      </a:r>
                    </a:p>
                  </a:txBody>
                  <a:tcPr marL="3810" marR="3810" marT="3810"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0" i="0" u="none" strike="noStrike" dirty="0">
                          <a:solidFill>
                            <a:srgbClr val="FFFFFF"/>
                          </a:solidFill>
                          <a:latin typeface="Impact" pitchFamily="34" charset="0"/>
                        </a:rPr>
                        <a:t>2007</a:t>
                      </a:r>
                    </a:p>
                  </a:txBody>
                  <a:tcPr marL="3810" marR="3810" marT="3810"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hMerge="1">
                  <a:txBody>
                    <a:bodyPr/>
                    <a:lstStyle/>
                    <a:p>
                      <a:endParaRPr lang="en-US"/>
                    </a:p>
                  </a:txBody>
                  <a:tcPr/>
                </a:tc>
                <a:tc gridSpan="2">
                  <a:txBody>
                    <a:bodyPr/>
                    <a:lstStyle/>
                    <a:p>
                      <a:pPr algn="ctr" fontAlgn="b"/>
                      <a:r>
                        <a:rPr lang="en-US" sz="1100" b="0" i="0" u="none" strike="noStrike" dirty="0">
                          <a:solidFill>
                            <a:srgbClr val="FFFFFF"/>
                          </a:solidFill>
                          <a:latin typeface="Impact" pitchFamily="34" charset="0"/>
                        </a:rPr>
                        <a:t>2008</a:t>
                      </a:r>
                    </a:p>
                  </a:txBody>
                  <a:tcPr marL="3810" marR="3810" marT="3810"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hMerge="1">
                  <a:txBody>
                    <a:bodyPr/>
                    <a:lstStyle/>
                    <a:p>
                      <a:endParaRPr lang="en-US"/>
                    </a:p>
                  </a:txBody>
                  <a:tcPr/>
                </a:tc>
                <a:tc gridSpan="3">
                  <a:txBody>
                    <a:bodyPr/>
                    <a:lstStyle/>
                    <a:p>
                      <a:pPr algn="ctr" fontAlgn="b"/>
                      <a:r>
                        <a:rPr lang="en-US" sz="1100" b="0" i="0" u="none" strike="noStrike" dirty="0">
                          <a:solidFill>
                            <a:srgbClr val="FFFFFF"/>
                          </a:solidFill>
                          <a:latin typeface="Impact" pitchFamily="34" charset="0"/>
                        </a:rPr>
                        <a:t>2009</a:t>
                      </a:r>
                    </a:p>
                  </a:txBody>
                  <a:tcPr marL="3810" marR="3810" marT="3810"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52400">
                <a:tc>
                  <a:txBody>
                    <a:bodyPr/>
                    <a:lstStyle/>
                    <a:p>
                      <a:pPr algn="l" fontAlgn="b"/>
                      <a:endParaRPr lang="en-US" sz="400" b="0" i="0" u="none" strike="noStrike">
                        <a:solidFill>
                          <a:srgbClr val="000000"/>
                        </a:solidFill>
                        <a:latin typeface="Calibri"/>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400" b="0" i="0" u="none" strike="noStrike">
                        <a:solidFill>
                          <a:srgbClr val="000000"/>
                        </a:solidFill>
                        <a:latin typeface="Calibri"/>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r>
                        <a:rPr lang="en-US" sz="1000" b="0" i="0" u="none" strike="noStrike" dirty="0">
                          <a:solidFill>
                            <a:srgbClr val="000000"/>
                          </a:solidFill>
                          <a:latin typeface="Impact" pitchFamily="34" charset="0"/>
                        </a:rPr>
                        <a:t>Concept</a:t>
                      </a: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solidFill>
                      <a:srgbClr val="F2DDDC"/>
                    </a:solidFill>
                  </a:tcPr>
                </a:tc>
                <a:tc gridSpan="2">
                  <a:txBody>
                    <a:bodyPr/>
                    <a:lstStyle/>
                    <a:p>
                      <a:pPr algn="l" fontAlgn="b"/>
                      <a:r>
                        <a:rPr lang="en-US" sz="1000" b="0" i="0" u="none" strike="noStrike" dirty="0">
                          <a:solidFill>
                            <a:srgbClr val="000000"/>
                          </a:solidFill>
                          <a:latin typeface="Impact" pitchFamily="34" charset="0"/>
                        </a:rPr>
                        <a:t>Prototype</a:t>
                      </a: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solidFill>
                      <a:srgbClr val="C2D69A"/>
                    </a:solidFill>
                  </a:tcPr>
                </a:tc>
                <a:tc hMerge="1">
                  <a:txBody>
                    <a:bodyPr/>
                    <a:lstStyle/>
                    <a:p>
                      <a:endParaRPr lang="en-US"/>
                    </a:p>
                  </a:txBody>
                  <a:tcPr/>
                </a:tc>
                <a:tc gridSpan="2">
                  <a:txBody>
                    <a:bodyPr/>
                    <a:lstStyle/>
                    <a:p>
                      <a:pPr algn="l" fontAlgn="b"/>
                      <a:r>
                        <a:rPr lang="en-US" sz="1000" b="0" i="0" u="none" strike="noStrike" dirty="0">
                          <a:solidFill>
                            <a:srgbClr val="000000"/>
                          </a:solidFill>
                          <a:latin typeface="Impact" pitchFamily="34" charset="0"/>
                        </a:rPr>
                        <a:t>Development 1</a:t>
                      </a: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solidFill>
                      <a:srgbClr val="B6DDE8"/>
                    </a:solidFill>
                  </a:tcPr>
                </a:tc>
                <a:tc hMerge="1">
                  <a:txBody>
                    <a:bodyPr/>
                    <a:lstStyle/>
                    <a:p>
                      <a:endParaRPr lang="en-US"/>
                    </a:p>
                  </a:txBody>
                  <a:tcPr/>
                </a:tc>
                <a:tc gridSpan="2">
                  <a:txBody>
                    <a:bodyPr/>
                    <a:lstStyle/>
                    <a:p>
                      <a:pPr algn="l" fontAlgn="b"/>
                      <a:r>
                        <a:rPr lang="en-US" sz="1000" b="0" i="0" u="none" strike="noStrike" dirty="0">
                          <a:solidFill>
                            <a:srgbClr val="000000"/>
                          </a:solidFill>
                          <a:latin typeface="Impact" pitchFamily="34" charset="0"/>
                        </a:rPr>
                        <a:t>Development 2</a:t>
                      </a: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solidFill>
                      <a:srgbClr val="C5BE97"/>
                    </a:solidFill>
                  </a:tcPr>
                </a:tc>
                <a:tc hMerge="1">
                  <a:txBody>
                    <a:bodyPr/>
                    <a:lstStyle/>
                    <a:p>
                      <a:endParaRPr lang="en-US"/>
                    </a:p>
                  </a:txBody>
                  <a:tcPr/>
                </a:tc>
                <a:tc gridSpan="2">
                  <a:txBody>
                    <a:bodyPr/>
                    <a:lstStyle/>
                    <a:p>
                      <a:pPr algn="l" fontAlgn="b"/>
                      <a:r>
                        <a:rPr lang="en-US" sz="1000" b="0" i="0" u="none" strike="noStrike" dirty="0">
                          <a:solidFill>
                            <a:srgbClr val="000000"/>
                          </a:solidFill>
                          <a:latin typeface="Impact" pitchFamily="34" charset="0"/>
                        </a:rPr>
                        <a:t>Final Push</a:t>
                      </a: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solidFill>
                      <a:srgbClr val="FCD5B4"/>
                    </a:solidFill>
                  </a:tcPr>
                </a:tc>
                <a:tc hMerge="1">
                  <a:txBody>
                    <a:bodyPr/>
                    <a:lstStyle/>
                    <a:p>
                      <a:endParaRPr lang="en-US"/>
                    </a:p>
                  </a:txBody>
                  <a:tcPr/>
                </a:tc>
                <a:tc>
                  <a:txBody>
                    <a:bodyPr/>
                    <a:lstStyle/>
                    <a:p>
                      <a:pPr algn="l" fontAlgn="b"/>
                      <a:endParaRPr lang="en-US" sz="1100" b="0" i="0" u="none" strike="noStrike">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latin typeface="Impact" pitchFamily="34" charset="0"/>
                      </a:endParaRPr>
                    </a:p>
                  </a:txBody>
                  <a:tcPr marL="3810" marR="3810" marT="3810" marB="0" anchor="ctr">
                    <a:lnL>
                      <a:noFill/>
                    </a:lnL>
                    <a:lnR>
                      <a:noFill/>
                    </a:lnR>
                    <a:lnT w="6350" cap="flat" cmpd="sng" algn="ctr">
                      <a:solidFill>
                        <a:srgbClr val="F2F2F2"/>
                      </a:solidFill>
                      <a:prstDash val="solid"/>
                      <a:round/>
                      <a:headEnd type="none" w="med" len="med"/>
                      <a:tailEnd type="none" w="med" len="med"/>
                    </a:lnT>
                    <a:lnB>
                      <a:noFill/>
                    </a:lnB>
                  </a:tcPr>
                </a:tc>
              </a:tr>
            </a:tbl>
          </a:graphicData>
        </a:graphic>
      </p:graphicFrame>
      <p:sp>
        <p:nvSpPr>
          <p:cNvPr id="5" name="Down Arrow 4"/>
          <p:cNvSpPr/>
          <p:nvPr/>
        </p:nvSpPr>
        <p:spPr>
          <a:xfrm>
            <a:off x="6096000" y="3714750"/>
            <a:ext cx="3810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chemeClr val="bg1"/>
                </a:solidFill>
              </a:rPr>
              <a:t>What did we learn from the Art Prototype?</a:t>
            </a:r>
            <a:endParaRPr lang="en-US" b="1" dirty="0">
              <a:solidFill>
                <a:schemeClr val="bg1"/>
              </a:solidFill>
            </a:endParaRPr>
          </a:p>
        </p:txBody>
      </p:sp>
      <p:sp>
        <p:nvSpPr>
          <p:cNvPr id="3" name="Content Placeholder 2"/>
          <p:cNvSpPr>
            <a:spLocks noGrp="1"/>
          </p:cNvSpPr>
          <p:nvPr>
            <p:ph idx="1"/>
          </p:nvPr>
        </p:nvSpPr>
        <p:spPr/>
        <p:txBody>
          <a:bodyPr>
            <a:normAutofit/>
          </a:bodyPr>
          <a:lstStyle/>
          <a:p>
            <a:r>
              <a:rPr lang="en-US" sz="2400" b="1" dirty="0" smtClean="0">
                <a:solidFill>
                  <a:schemeClr val="bg1"/>
                </a:solidFill>
              </a:rPr>
              <a:t>Art</a:t>
            </a:r>
          </a:p>
          <a:p>
            <a:pPr lvl="1"/>
            <a:r>
              <a:rPr lang="en-US" sz="2000" b="1" dirty="0" smtClean="0">
                <a:solidFill>
                  <a:schemeClr val="bg1"/>
                </a:solidFill>
              </a:rPr>
              <a:t>Just turning on outlines doesn’t solve problem.</a:t>
            </a:r>
          </a:p>
          <a:p>
            <a:pPr lvl="1"/>
            <a:r>
              <a:rPr lang="en-US" sz="2000" b="1" dirty="0" smtClean="0">
                <a:solidFill>
                  <a:schemeClr val="bg1"/>
                </a:solidFill>
              </a:rPr>
              <a:t>All textures need to be “touched up”.  </a:t>
            </a:r>
          </a:p>
          <a:p>
            <a:pPr lvl="1"/>
            <a:r>
              <a:rPr lang="en-US" sz="2000" b="1" dirty="0" smtClean="0">
                <a:solidFill>
                  <a:schemeClr val="bg1"/>
                </a:solidFill>
              </a:rPr>
              <a:t>Not all photorealistic texture artists can easily switch to a “inked” style</a:t>
            </a:r>
          </a:p>
          <a:p>
            <a:pPr lvl="1"/>
            <a:r>
              <a:rPr lang="en-US" sz="2000" b="1" dirty="0" smtClean="0">
                <a:solidFill>
                  <a:schemeClr val="bg1"/>
                </a:solidFill>
              </a:rPr>
              <a:t>Characters look odd.  Need new proportions.</a:t>
            </a:r>
          </a:p>
          <a:p>
            <a:pPr lvl="1"/>
            <a:r>
              <a:rPr lang="en-US" sz="2000" b="1" i="1" dirty="0" smtClean="0">
                <a:solidFill>
                  <a:schemeClr val="bg1"/>
                </a:solidFill>
              </a:rPr>
              <a:t>Art needs code + Code needs art</a:t>
            </a:r>
          </a:p>
          <a:p>
            <a:endParaRPr lang="en-US" sz="2000" b="1" dirty="0" smtClean="0">
              <a:solidFill>
                <a:schemeClr val="bg1"/>
              </a:solidFill>
            </a:endParaRPr>
          </a:p>
          <a:p>
            <a:endParaRPr lang="en-US" sz="2400" b="1" dirty="0" smtClean="0">
              <a:solidFill>
                <a:schemeClr val="bg1"/>
              </a:solidFill>
            </a:endParaRPr>
          </a:p>
        </p:txBody>
      </p:sp>
      <p:pic>
        <p:nvPicPr>
          <p:cNvPr id="5" name="Picture 4" descr="art-clap.png"/>
          <p:cNvPicPr>
            <a:picLocks noChangeAspect="1"/>
          </p:cNvPicPr>
          <p:nvPr/>
        </p:nvPicPr>
        <p:blipFill>
          <a:blip r:embed="rId3" cstate="print"/>
          <a:stretch>
            <a:fillRect/>
          </a:stretch>
        </p:blipFill>
        <p:spPr>
          <a:xfrm>
            <a:off x="6096000" y="3181350"/>
            <a:ext cx="1664211" cy="1450851"/>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04800" y="-95250"/>
            <a:ext cx="8382000" cy="4800600"/>
          </a:xfrm>
          <a:prstGeom prst="rect">
            <a:avLst/>
          </a:prstGeom>
        </p:spPr>
      </p:pic>
      <p:sp>
        <p:nvSpPr>
          <p:cNvPr id="5" name="TextBox 4"/>
          <p:cNvSpPr txBox="1"/>
          <p:nvPr/>
        </p:nvSpPr>
        <p:spPr>
          <a:xfrm>
            <a:off x="152400" y="4400550"/>
            <a:ext cx="7010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Process. </a:t>
            </a:r>
            <a:r>
              <a:rPr lang="en-US" sz="1600" dirty="0" smtClean="0">
                <a:solidFill>
                  <a:schemeClr val="bg1">
                    <a:lumMod val="95000"/>
                  </a:schemeClr>
                </a:solidFill>
                <a:latin typeface="Impact" pitchFamily="34" charset="0"/>
              </a:rPr>
              <a:t>Outlines by themselves aren’t a magic bullet!</a:t>
            </a:r>
            <a:endParaRPr lang="en-US" sz="3200" dirty="0">
              <a:solidFill>
                <a:schemeClr val="bg1">
                  <a:lumMod val="95000"/>
                </a:schemeClr>
              </a:solidFill>
              <a:latin typeface="Impact" pitchFamily="34" charset="0"/>
            </a:endParaRPr>
          </a:p>
        </p:txBody>
      </p:sp>
      <p:pic>
        <p:nvPicPr>
          <p:cNvPr id="32775" name="Picture 7"/>
          <p:cNvPicPr>
            <a:picLocks noChangeAspect="1" noChangeArrowheads="1"/>
          </p:cNvPicPr>
          <p:nvPr/>
        </p:nvPicPr>
        <p:blipFill>
          <a:blip r:embed="rId3" cstate="print"/>
          <a:stretch>
            <a:fillRect/>
          </a:stretch>
        </p:blipFill>
        <p:spPr bwMode="auto">
          <a:xfrm>
            <a:off x="1143000" y="361950"/>
            <a:ext cx="6858000" cy="3857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Process. </a:t>
            </a:r>
            <a:r>
              <a:rPr lang="en-US" sz="1600" dirty="0" smtClean="0">
                <a:solidFill>
                  <a:schemeClr val="bg1">
                    <a:lumMod val="95000"/>
                  </a:schemeClr>
                </a:solidFill>
                <a:latin typeface="Impact" pitchFamily="34" charset="0"/>
              </a:rPr>
              <a:t>Texture Painting Technique</a:t>
            </a:r>
            <a:endParaRPr lang="en-US" sz="3200" dirty="0">
              <a:solidFill>
                <a:schemeClr val="bg1">
                  <a:lumMod val="95000"/>
                </a:schemeClr>
              </a:solidFill>
              <a:latin typeface="Impact" pitchFamily="34" charset="0"/>
            </a:endParaRPr>
          </a:p>
        </p:txBody>
      </p:sp>
      <p:pic>
        <p:nvPicPr>
          <p:cNvPr id="32775" name="Picture 7"/>
          <p:cNvPicPr>
            <a:picLocks noChangeAspect="1" noChangeArrowheads="1"/>
          </p:cNvPicPr>
          <p:nvPr/>
        </p:nvPicPr>
        <p:blipFill>
          <a:blip r:embed="rId2" cstate="print"/>
          <a:srcRect/>
          <a:stretch>
            <a:fillRect/>
          </a:stretch>
        </p:blipFill>
        <p:spPr bwMode="auto">
          <a:xfrm>
            <a:off x="1582304" y="356816"/>
            <a:ext cx="5961496" cy="39675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Process. </a:t>
            </a:r>
            <a:r>
              <a:rPr lang="en-US" sz="1600" dirty="0" smtClean="0">
                <a:solidFill>
                  <a:schemeClr val="bg1">
                    <a:lumMod val="95000"/>
                  </a:schemeClr>
                </a:solidFill>
                <a:latin typeface="Impact" pitchFamily="34" charset="0"/>
              </a:rPr>
              <a:t>Texture Painting Technique cont.</a:t>
            </a:r>
            <a:endParaRPr lang="en-US" sz="3200" dirty="0">
              <a:solidFill>
                <a:schemeClr val="bg1">
                  <a:lumMod val="95000"/>
                </a:schemeClr>
              </a:solidFill>
              <a:latin typeface="Impact" pitchFamily="34" charset="0"/>
            </a:endParaRPr>
          </a:p>
        </p:txBody>
      </p:sp>
      <p:pic>
        <p:nvPicPr>
          <p:cNvPr id="33794" name="Picture 2" descr="\\gearbox\gbxdfs\!Scratch\brianm\For_Jeramy\Borderlands 11th Hour\Technique\02.jpg"/>
          <p:cNvPicPr>
            <a:picLocks noChangeAspect="1" noChangeArrowheads="1"/>
          </p:cNvPicPr>
          <p:nvPr/>
        </p:nvPicPr>
        <p:blipFill>
          <a:blip r:embed="rId2" cstate="print"/>
          <a:srcRect/>
          <a:stretch>
            <a:fillRect/>
          </a:stretch>
        </p:blipFill>
        <p:spPr bwMode="auto">
          <a:xfrm>
            <a:off x="1356360" y="361950"/>
            <a:ext cx="6339840" cy="39624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Art Process. </a:t>
            </a:r>
            <a:r>
              <a:rPr lang="en-US" sz="1600" dirty="0" smtClean="0">
                <a:solidFill>
                  <a:schemeClr val="bg1">
                    <a:lumMod val="95000"/>
                  </a:schemeClr>
                </a:solidFill>
                <a:latin typeface="Impact" pitchFamily="34" charset="0"/>
              </a:rPr>
              <a:t>Character Proportion/Style Changes.</a:t>
            </a:r>
            <a:endParaRPr lang="en-US" sz="3200" dirty="0">
              <a:solidFill>
                <a:schemeClr val="bg1">
                  <a:lumMod val="95000"/>
                </a:schemeClr>
              </a:solidFill>
              <a:latin typeface="Impact" pitchFamily="34" charset="0"/>
            </a:endParaRPr>
          </a:p>
        </p:txBody>
      </p:sp>
      <p:pic>
        <p:nvPicPr>
          <p:cNvPr id="6" name="Picture 4"/>
          <p:cNvPicPr>
            <a:picLocks noChangeAspect="1" noChangeArrowheads="1"/>
          </p:cNvPicPr>
          <p:nvPr/>
        </p:nvPicPr>
        <p:blipFill>
          <a:blip r:embed="rId2" cstate="print"/>
          <a:srcRect/>
          <a:stretch>
            <a:fillRect/>
          </a:stretch>
        </p:blipFill>
        <p:spPr bwMode="auto">
          <a:xfrm>
            <a:off x="3429000" y="438150"/>
            <a:ext cx="2455664" cy="3810000"/>
          </a:xfrm>
          <a:prstGeom prst="rect">
            <a:avLst/>
          </a:prstGeom>
          <a:noFill/>
          <a:ln w="9525">
            <a:noFill/>
            <a:miter lim="800000"/>
            <a:headEnd/>
            <a:tailEnd/>
          </a:ln>
        </p:spPr>
      </p:pic>
      <p:pic>
        <p:nvPicPr>
          <p:cNvPr id="34821" name="Picture 5"/>
          <p:cNvPicPr>
            <a:picLocks noChangeAspect="1" noChangeArrowheads="1"/>
          </p:cNvPicPr>
          <p:nvPr/>
        </p:nvPicPr>
        <p:blipFill>
          <a:blip r:embed="rId3" cstate="print"/>
          <a:srcRect/>
          <a:stretch>
            <a:fillRect/>
          </a:stretch>
        </p:blipFill>
        <p:spPr bwMode="auto">
          <a:xfrm>
            <a:off x="5791200" y="438150"/>
            <a:ext cx="3145871" cy="3810000"/>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a:stretch>
            <a:fillRect/>
          </a:stretch>
        </p:blipFill>
        <p:spPr bwMode="auto">
          <a:xfrm>
            <a:off x="228600" y="438150"/>
            <a:ext cx="3385507" cy="38197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28750"/>
            <a:ext cx="8229600" cy="857250"/>
          </a:xfrm>
        </p:spPr>
        <p:txBody>
          <a:bodyPr>
            <a:normAutofit/>
          </a:bodyPr>
          <a:lstStyle/>
          <a:p>
            <a:r>
              <a:rPr lang="en-US" b="1" dirty="0" smtClean="0">
                <a:solidFill>
                  <a:schemeClr val="bg1"/>
                </a:solidFill>
              </a:rPr>
              <a:t>Code Changes</a:t>
            </a:r>
            <a:endParaRPr lang="en-US" b="1" dirty="0">
              <a:solidFill>
                <a:schemeClr val="bg1"/>
              </a:solidFill>
            </a:endParaRPr>
          </a:p>
        </p:txBody>
      </p:sp>
      <p:pic>
        <p:nvPicPr>
          <p:cNvPr id="5" name="Picture 4" descr="code-clap.png"/>
          <p:cNvPicPr>
            <a:picLocks noChangeAspect="1"/>
          </p:cNvPicPr>
          <p:nvPr/>
        </p:nvPicPr>
        <p:blipFill>
          <a:blip r:embed="rId3" cstate="print"/>
          <a:stretch>
            <a:fillRect/>
          </a:stretch>
        </p:blipFill>
        <p:spPr>
          <a:xfrm>
            <a:off x="3733800" y="2800350"/>
            <a:ext cx="1630683" cy="1527051"/>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rPr>
              <a:t>Getting the right code</a:t>
            </a:r>
            <a:endParaRPr lang="en-US" b="1" dirty="0">
              <a:solidFill>
                <a:schemeClr val="bg1"/>
              </a:solidFill>
            </a:endParaRPr>
          </a:p>
        </p:txBody>
      </p:sp>
      <p:sp>
        <p:nvSpPr>
          <p:cNvPr id="3" name="Content Placeholder 2"/>
          <p:cNvSpPr>
            <a:spLocks noGrp="1"/>
          </p:cNvSpPr>
          <p:nvPr>
            <p:ph idx="1"/>
          </p:nvPr>
        </p:nvSpPr>
        <p:spPr/>
        <p:txBody>
          <a:bodyPr>
            <a:normAutofit/>
          </a:bodyPr>
          <a:lstStyle/>
          <a:p>
            <a:r>
              <a:rPr lang="en-US" sz="2400" b="1" dirty="0" smtClean="0">
                <a:solidFill>
                  <a:schemeClr val="bg1"/>
                </a:solidFill>
              </a:rPr>
              <a:t>We have a mature game engine which already has it’s own pipeline</a:t>
            </a:r>
          </a:p>
          <a:p>
            <a:r>
              <a:rPr lang="en-US" sz="2400" b="1" dirty="0" smtClean="0">
                <a:solidFill>
                  <a:schemeClr val="bg1"/>
                </a:solidFill>
              </a:rPr>
              <a:t>We need to add some kind of edge detection that matches the art style our artists are asking for</a:t>
            </a:r>
          </a:p>
          <a:p>
            <a:r>
              <a:rPr lang="en-US" sz="2400" b="1" dirty="0" smtClean="0">
                <a:solidFill>
                  <a:schemeClr val="bg1"/>
                </a:solidFill>
              </a:rPr>
              <a:t>It needs to be fast (~3ms is our comfort zone)</a:t>
            </a:r>
          </a:p>
          <a:p>
            <a:r>
              <a:rPr lang="en-US" sz="2400" b="1" dirty="0" smtClean="0">
                <a:solidFill>
                  <a:schemeClr val="bg1"/>
                </a:solidFill>
              </a:rPr>
              <a:t>We would like to inject an edge detection </a:t>
            </a:r>
            <a:r>
              <a:rPr lang="en-US" sz="2400" b="1" dirty="0" err="1" smtClean="0">
                <a:solidFill>
                  <a:schemeClr val="bg1"/>
                </a:solidFill>
              </a:rPr>
              <a:t>postprocess</a:t>
            </a:r>
            <a:r>
              <a:rPr lang="en-US" sz="2400" b="1" dirty="0" smtClean="0">
                <a:solidFill>
                  <a:schemeClr val="bg1"/>
                </a:solidFill>
              </a:rPr>
              <a:t> filter into the pipeline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rPr>
              <a:t>Rendering Order</a:t>
            </a:r>
            <a:endParaRPr lang="en-US" b="1" dirty="0">
              <a:solidFill>
                <a:schemeClr val="bg1"/>
              </a:solidFill>
            </a:endParaRP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sz="2800" b="1" dirty="0" smtClean="0">
                <a:solidFill>
                  <a:schemeClr val="bg1"/>
                </a:solidFill>
              </a:rPr>
              <a:t>Depth only pre pass</a:t>
            </a:r>
          </a:p>
          <a:p>
            <a:pPr marL="514350" indent="-514350">
              <a:buFont typeface="+mj-lt"/>
              <a:buAutoNum type="arabicPeriod"/>
            </a:pPr>
            <a:r>
              <a:rPr lang="en-US" sz="2800" b="1" dirty="0" smtClean="0">
                <a:solidFill>
                  <a:schemeClr val="bg1"/>
                </a:solidFill>
              </a:rPr>
              <a:t>Cascade </a:t>
            </a:r>
            <a:r>
              <a:rPr lang="en-US" sz="2800" b="1" dirty="0" err="1" smtClean="0">
                <a:solidFill>
                  <a:schemeClr val="bg1"/>
                </a:solidFill>
              </a:rPr>
              <a:t>shadowmap</a:t>
            </a:r>
            <a:r>
              <a:rPr lang="en-US" sz="2800" b="1" dirty="0" smtClean="0">
                <a:solidFill>
                  <a:schemeClr val="bg1"/>
                </a:solidFill>
              </a:rPr>
              <a:t> passes for directional light</a:t>
            </a:r>
          </a:p>
          <a:p>
            <a:pPr marL="514350" indent="-514350">
              <a:buFont typeface="+mj-lt"/>
              <a:buAutoNum type="arabicPeriod"/>
            </a:pPr>
            <a:r>
              <a:rPr lang="en-US" sz="2800" b="1" dirty="0" smtClean="0">
                <a:solidFill>
                  <a:schemeClr val="bg1"/>
                </a:solidFill>
              </a:rPr>
              <a:t>Opaque color pass with shadowed directional light</a:t>
            </a:r>
          </a:p>
          <a:p>
            <a:pPr marL="514350" indent="-514350">
              <a:buFont typeface="+mj-lt"/>
              <a:buAutoNum type="arabicPeriod"/>
            </a:pPr>
            <a:r>
              <a:rPr lang="en-US" sz="2800" b="1" dirty="0" smtClean="0">
                <a:solidFill>
                  <a:schemeClr val="bg1"/>
                </a:solidFill>
              </a:rPr>
              <a:t>Extract edge detection (for world)</a:t>
            </a:r>
          </a:p>
          <a:p>
            <a:pPr marL="514350" indent="-514350">
              <a:buFont typeface="+mj-lt"/>
              <a:buAutoNum type="arabicPeriod"/>
            </a:pPr>
            <a:r>
              <a:rPr lang="en-US" sz="2800" b="1" dirty="0" smtClean="0">
                <a:solidFill>
                  <a:schemeClr val="bg1"/>
                </a:solidFill>
              </a:rPr>
              <a:t>Possible opaque dynamic lighting passes</a:t>
            </a:r>
          </a:p>
          <a:p>
            <a:pPr marL="514350" indent="-514350">
              <a:buFont typeface="+mj-lt"/>
              <a:buAutoNum type="arabicPeriod"/>
            </a:pPr>
            <a:r>
              <a:rPr lang="en-US" sz="2800" b="1" dirty="0" smtClean="0">
                <a:solidFill>
                  <a:schemeClr val="bg1"/>
                </a:solidFill>
              </a:rPr>
              <a:t>Extract edge detection (for weapon)</a:t>
            </a:r>
          </a:p>
          <a:p>
            <a:pPr marL="514350" indent="-514350">
              <a:buNone/>
            </a:pPr>
            <a:endParaRPr lang="en-US" sz="2800" b="1" dirty="0" smtClean="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Rendering. </a:t>
            </a:r>
            <a:r>
              <a:rPr lang="en-US" sz="1600" dirty="0" smtClean="0">
                <a:solidFill>
                  <a:schemeClr val="bg1">
                    <a:lumMod val="95000"/>
                  </a:schemeClr>
                </a:solidFill>
                <a:latin typeface="Impact" pitchFamily="34" charset="0"/>
              </a:rPr>
              <a:t>Pipeline Order – 1 of 2</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chemeClr val="bg1"/>
                </a:solidFill>
              </a:rPr>
              <a:t>Rendering Order (cont.)</a:t>
            </a:r>
            <a:endParaRPr lang="en-US" b="1" dirty="0">
              <a:solidFill>
                <a:schemeClr val="bg1"/>
              </a:solidFill>
            </a:endParaRPr>
          </a:p>
        </p:txBody>
      </p:sp>
      <p:sp>
        <p:nvSpPr>
          <p:cNvPr id="3" name="Content Placeholder 2"/>
          <p:cNvSpPr>
            <a:spLocks noGrp="1"/>
          </p:cNvSpPr>
          <p:nvPr>
            <p:ph idx="1"/>
          </p:nvPr>
        </p:nvSpPr>
        <p:spPr/>
        <p:txBody>
          <a:bodyPr>
            <a:normAutofit/>
          </a:bodyPr>
          <a:lstStyle/>
          <a:p>
            <a:pPr marL="514350" indent="-514350">
              <a:buFont typeface="+mj-lt"/>
              <a:buAutoNum type="arabicPeriod" startAt="7"/>
            </a:pPr>
            <a:r>
              <a:rPr lang="en-US" sz="2800" b="1" dirty="0" smtClean="0">
                <a:solidFill>
                  <a:schemeClr val="bg1"/>
                </a:solidFill>
              </a:rPr>
              <a:t>Apply edge detection</a:t>
            </a:r>
          </a:p>
          <a:p>
            <a:pPr marL="514350" indent="-514350">
              <a:buFont typeface="+mj-lt"/>
              <a:buAutoNum type="arabicPeriod" startAt="7"/>
            </a:pPr>
            <a:r>
              <a:rPr lang="en-US" sz="2800" b="1" dirty="0" smtClean="0">
                <a:solidFill>
                  <a:schemeClr val="bg1"/>
                </a:solidFill>
              </a:rPr>
              <a:t>Translucent objects</a:t>
            </a:r>
          </a:p>
          <a:p>
            <a:pPr marL="514350" indent="-514350">
              <a:buFont typeface="+mj-lt"/>
              <a:buAutoNum type="arabicPeriod" startAt="7"/>
            </a:pPr>
            <a:r>
              <a:rPr lang="en-US" sz="2800" b="1" dirty="0" smtClean="0">
                <a:solidFill>
                  <a:schemeClr val="bg1"/>
                </a:solidFill>
              </a:rPr>
              <a:t>Fog</a:t>
            </a:r>
          </a:p>
          <a:p>
            <a:pPr marL="514350" indent="-514350">
              <a:buFont typeface="+mj-lt"/>
              <a:buAutoNum type="arabicPeriod" startAt="7"/>
            </a:pPr>
            <a:r>
              <a:rPr lang="en-US" sz="2800" b="1" dirty="0" smtClean="0">
                <a:solidFill>
                  <a:schemeClr val="bg1"/>
                </a:solidFill>
              </a:rPr>
              <a:t>Distortion</a:t>
            </a:r>
          </a:p>
          <a:p>
            <a:pPr marL="514350" indent="-514350">
              <a:buFont typeface="+mj-lt"/>
              <a:buAutoNum type="arabicPeriod" startAt="7"/>
            </a:pPr>
            <a:r>
              <a:rPr lang="en-US" sz="2800" b="1" dirty="0" smtClean="0">
                <a:solidFill>
                  <a:schemeClr val="bg1"/>
                </a:solidFill>
              </a:rPr>
              <a:t>Depth of Field &amp; Bloom</a:t>
            </a: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Rendering. </a:t>
            </a:r>
            <a:r>
              <a:rPr lang="en-US" sz="1600" dirty="0" smtClean="0">
                <a:solidFill>
                  <a:schemeClr val="bg1">
                    <a:lumMod val="95000"/>
                  </a:schemeClr>
                </a:solidFill>
                <a:latin typeface="Impact" pitchFamily="34" charset="0"/>
              </a:rPr>
              <a:t>Pipeline Order – 2 of 2</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Borderlands_320x180.bmp"/>
          <p:cNvPicPr>
            <a:picLocks noGrp="1" noChangeAspect="1"/>
          </p:cNvPicPr>
          <p:nvPr>
            <p:ph sz="half" idx="2"/>
          </p:nvPr>
        </p:nvPicPr>
        <p:blipFill>
          <a:blip r:embed="rId2" cstate="print"/>
          <a:stretch>
            <a:fillRect/>
          </a:stretch>
        </p:blipFill>
        <p:spPr>
          <a:xfrm>
            <a:off x="1020234" y="285749"/>
            <a:ext cx="7103533" cy="3995737"/>
          </a:xfrm>
        </p:spPr>
      </p:pic>
      <p:sp>
        <p:nvSpPr>
          <p:cNvPr id="15" name="TextBox 1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Post Process Edge Problems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earbox\gbxdfs\!Scratch\brianm\For_Jeramy\Borderlands 11th Hour\Concept Art\For GDC\Style Sheets\style_a_wiki.jpg"/>
          <p:cNvPicPr>
            <a:picLocks noChangeAspect="1" noChangeArrowheads="1"/>
          </p:cNvPicPr>
          <p:nvPr/>
        </p:nvPicPr>
        <p:blipFill>
          <a:blip r:embed="rId2" cstate="print"/>
          <a:srcRect/>
          <a:stretch>
            <a:fillRect/>
          </a:stretch>
        </p:blipFill>
        <p:spPr bwMode="auto">
          <a:xfrm>
            <a:off x="914400" y="323500"/>
            <a:ext cx="3429000" cy="1714850"/>
          </a:xfrm>
          <a:prstGeom prst="rect">
            <a:avLst/>
          </a:prstGeom>
          <a:noFill/>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Concept. </a:t>
            </a:r>
            <a:r>
              <a:rPr lang="en-US" sz="1600" dirty="0" smtClean="0">
                <a:solidFill>
                  <a:schemeClr val="bg1">
                    <a:lumMod val="95000"/>
                  </a:schemeClr>
                </a:solidFill>
                <a:latin typeface="Impact" pitchFamily="34" charset="0"/>
              </a:rPr>
              <a:t>April 2005 – October 2005</a:t>
            </a:r>
            <a:endParaRPr lang="en-US" sz="3200" dirty="0">
              <a:solidFill>
                <a:schemeClr val="bg1">
                  <a:lumMod val="95000"/>
                </a:schemeClr>
              </a:solidFill>
              <a:latin typeface="Impact" pitchFamily="34" charset="0"/>
            </a:endParaRPr>
          </a:p>
        </p:txBody>
      </p:sp>
      <p:pic>
        <p:nvPicPr>
          <p:cNvPr id="1027" name="Picture 3" descr="\\gearbox\gbxdfs\!Scratch\brianm\For_Jeramy\Borderlands 11th Hour\Concept Art\For GDC\Style Sheets\style_b_wiki.jpg"/>
          <p:cNvPicPr>
            <a:picLocks noChangeAspect="1" noChangeArrowheads="1"/>
          </p:cNvPicPr>
          <p:nvPr/>
        </p:nvPicPr>
        <p:blipFill>
          <a:blip r:embed="rId3" cstate="print"/>
          <a:srcRect/>
          <a:stretch>
            <a:fillRect/>
          </a:stretch>
        </p:blipFill>
        <p:spPr bwMode="auto">
          <a:xfrm>
            <a:off x="4725207" y="323904"/>
            <a:ext cx="3428193" cy="1714446"/>
          </a:xfrm>
          <a:prstGeom prst="rect">
            <a:avLst/>
          </a:prstGeom>
          <a:noFill/>
        </p:spPr>
      </p:pic>
      <p:pic>
        <p:nvPicPr>
          <p:cNvPr id="1028" name="Picture 4" descr="\\gearbox\gbxdfs\!Scratch\brianm\For_Jeramy\Borderlands 11th Hour\Concept Art\For GDC\Style Sheets\style_c_wiki.jpg"/>
          <p:cNvPicPr>
            <a:picLocks noChangeAspect="1" noChangeArrowheads="1"/>
          </p:cNvPicPr>
          <p:nvPr/>
        </p:nvPicPr>
        <p:blipFill>
          <a:blip r:embed="rId4" cstate="print"/>
          <a:srcRect/>
          <a:stretch>
            <a:fillRect/>
          </a:stretch>
        </p:blipFill>
        <p:spPr bwMode="auto">
          <a:xfrm>
            <a:off x="914400" y="2304701"/>
            <a:ext cx="3429000" cy="1714849"/>
          </a:xfrm>
          <a:prstGeom prst="rect">
            <a:avLst/>
          </a:prstGeom>
          <a:noFill/>
        </p:spPr>
      </p:pic>
      <p:pic>
        <p:nvPicPr>
          <p:cNvPr id="1029" name="Picture 5" descr="\\gearbox\gbxdfs\!Scratch\brianm\For_Jeramy\Borderlands 11th Hour\Concept Art\For GDC\Style Sheets\style_d_wiki.jpg"/>
          <p:cNvPicPr>
            <a:picLocks noChangeAspect="1" noChangeArrowheads="1"/>
          </p:cNvPicPr>
          <p:nvPr/>
        </p:nvPicPr>
        <p:blipFill>
          <a:blip r:embed="rId5" cstate="print"/>
          <a:srcRect/>
          <a:stretch>
            <a:fillRect/>
          </a:stretch>
        </p:blipFill>
        <p:spPr bwMode="auto">
          <a:xfrm>
            <a:off x="4724400" y="2304700"/>
            <a:ext cx="3429000" cy="1714850"/>
          </a:xfrm>
          <a:prstGeom prst="rect">
            <a:avLst/>
          </a:prstGeom>
          <a:noFill/>
        </p:spPr>
      </p:pic>
      <p:sp>
        <p:nvSpPr>
          <p:cNvPr id="9" name="TextBox 8"/>
          <p:cNvSpPr txBox="1"/>
          <p:nvPr/>
        </p:nvSpPr>
        <p:spPr>
          <a:xfrm>
            <a:off x="914400" y="4061996"/>
            <a:ext cx="7239000" cy="338554"/>
          </a:xfrm>
          <a:prstGeom prst="rect">
            <a:avLst/>
          </a:prstGeom>
          <a:noFill/>
        </p:spPr>
        <p:txBody>
          <a:bodyPr wrap="square" rtlCol="0">
            <a:spAutoFit/>
          </a:bodyPr>
          <a:lstStyle/>
          <a:p>
            <a:pPr algn="ctr"/>
            <a:r>
              <a:rPr lang="en-US" sz="800" dirty="0" smtClean="0">
                <a:solidFill>
                  <a:schemeClr val="tx1">
                    <a:lumMod val="65000"/>
                    <a:lumOff val="35000"/>
                  </a:schemeClr>
                </a:solidFill>
              </a:rPr>
              <a:t>Representations on this page are trademarked by their respective owners – inclusion on this page is to represent the creative process of how Gearbox develops videogames and Gearbox in no way professes ownership of these images.  All images are used under the Fair Use Doctrine of Section 107, Title 17, US Code</a:t>
            </a:r>
            <a:endParaRPr lang="en-US" sz="8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descr="Borderlands_1280x720.bmp"/>
          <p:cNvPicPr>
            <a:picLocks noGrp="1" noChangeAspect="1"/>
          </p:cNvPicPr>
          <p:nvPr>
            <p:ph sz="quarter" idx="4"/>
          </p:nvPr>
        </p:nvPicPr>
        <p:blipFill>
          <a:blip r:embed="rId2" cstate="print"/>
          <a:stretch>
            <a:fillRect/>
          </a:stretch>
        </p:blipFill>
        <p:spPr>
          <a:xfrm>
            <a:off x="1028700" y="276225"/>
            <a:ext cx="7086600" cy="3986213"/>
          </a:xfrm>
        </p:spPr>
      </p:pic>
      <p:sp>
        <p:nvSpPr>
          <p:cNvPr id="16" name="Down Arrow 15"/>
          <p:cNvSpPr/>
          <p:nvPr/>
        </p:nvSpPr>
        <p:spPr>
          <a:xfrm rot="2177558">
            <a:off x="5249689" y="898198"/>
            <a:ext cx="284340" cy="838200"/>
          </a:xfrm>
          <a:prstGeom prst="downArrow">
            <a:avLst>
              <a:gd name="adj1" fmla="val 50000"/>
              <a:gd name="adj2" fmla="val 10133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20" name="TextBox 19"/>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Post Process Edge Problems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Pipeline Woes</a:t>
            </a:r>
            <a:endParaRPr lang="en-US" b="1" dirty="0">
              <a:solidFill>
                <a:schemeClr val="bg1"/>
              </a:solidFill>
            </a:endParaRPr>
          </a:p>
        </p:txBody>
      </p:sp>
      <p:sp>
        <p:nvSpPr>
          <p:cNvPr id="3" name="Content Placeholder 2"/>
          <p:cNvSpPr>
            <a:spLocks noGrp="1"/>
          </p:cNvSpPr>
          <p:nvPr>
            <p:ph idx="1"/>
          </p:nvPr>
        </p:nvSpPr>
        <p:spPr>
          <a:xfrm>
            <a:off x="457200" y="1047750"/>
            <a:ext cx="8229600" cy="3581400"/>
          </a:xfrm>
        </p:spPr>
        <p:txBody>
          <a:bodyPr>
            <a:noAutofit/>
          </a:bodyPr>
          <a:lstStyle/>
          <a:p>
            <a:pPr marL="457200" indent="-457200"/>
            <a:r>
              <a:rPr lang="en-US" sz="2400" b="1" dirty="0" smtClean="0">
                <a:solidFill>
                  <a:schemeClr val="bg1"/>
                </a:solidFill>
              </a:rPr>
              <a:t>The player’s weapon is rendered with a much lower field of view than the world</a:t>
            </a:r>
          </a:p>
          <a:p>
            <a:pPr marL="457200" indent="-457200"/>
            <a:r>
              <a:rPr lang="en-US" sz="2400" b="1" dirty="0" smtClean="0">
                <a:solidFill>
                  <a:schemeClr val="bg1"/>
                </a:solidFill>
              </a:rPr>
              <a:t>The weapon must draw on top of everything</a:t>
            </a:r>
          </a:p>
          <a:p>
            <a:pPr marL="457200" indent="-457200"/>
            <a:r>
              <a:rPr lang="en-US" sz="2400" b="1" dirty="0" smtClean="0">
                <a:solidFill>
                  <a:schemeClr val="bg1"/>
                </a:solidFill>
              </a:rPr>
              <a:t>The shadows for the weapon must be calculated at the same time as the world because we have to recycle the memory the render targets occupy</a:t>
            </a: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Rendering. </a:t>
            </a:r>
            <a:r>
              <a:rPr lang="en-US" sz="1600" dirty="0" smtClean="0">
                <a:solidFill>
                  <a:schemeClr val="bg1">
                    <a:lumMod val="95000"/>
                  </a:schemeClr>
                </a:solidFill>
                <a:latin typeface="Impact" pitchFamily="34" charset="0"/>
              </a:rPr>
              <a:t>Woes – 1 of 2</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Platform Woes</a:t>
            </a:r>
            <a:endParaRPr lang="en-US" b="1" dirty="0">
              <a:solidFill>
                <a:schemeClr val="bg1"/>
              </a:solidFill>
            </a:endParaRPr>
          </a:p>
        </p:txBody>
      </p:sp>
      <p:sp>
        <p:nvSpPr>
          <p:cNvPr id="3" name="Content Placeholder 2"/>
          <p:cNvSpPr>
            <a:spLocks noGrp="1"/>
          </p:cNvSpPr>
          <p:nvPr>
            <p:ph idx="1"/>
          </p:nvPr>
        </p:nvSpPr>
        <p:spPr/>
        <p:txBody>
          <a:bodyPr>
            <a:normAutofit/>
          </a:bodyPr>
          <a:lstStyle/>
          <a:p>
            <a:r>
              <a:rPr lang="en-US" sz="2400" b="1" dirty="0">
                <a:solidFill>
                  <a:schemeClr val="bg1"/>
                </a:solidFill>
              </a:rPr>
              <a:t>X360 - Edges read Z-buffer on </a:t>
            </a:r>
            <a:r>
              <a:rPr lang="en-US" sz="2400" b="1" dirty="0" smtClean="0">
                <a:solidFill>
                  <a:schemeClr val="bg1"/>
                </a:solidFill>
              </a:rPr>
              <a:t>X360</a:t>
            </a:r>
          </a:p>
          <a:p>
            <a:r>
              <a:rPr lang="en-US" sz="2400" b="1" dirty="0" smtClean="0">
                <a:solidFill>
                  <a:schemeClr val="bg1"/>
                </a:solidFill>
              </a:rPr>
              <a:t>X360 – Edges rendered directly into frame buffer</a:t>
            </a:r>
          </a:p>
          <a:p>
            <a:r>
              <a:rPr lang="en-US" sz="2400" b="1" dirty="0" smtClean="0">
                <a:solidFill>
                  <a:schemeClr val="bg1"/>
                </a:solidFill>
              </a:rPr>
              <a:t>PC &amp; PS3 – Edges rendered to render target and saved for later due to pipeline dependencies on the correct depth values</a:t>
            </a:r>
          </a:p>
          <a:p>
            <a:r>
              <a:rPr lang="en-US" sz="2400" b="1" dirty="0" smtClean="0">
                <a:solidFill>
                  <a:schemeClr val="bg1"/>
                </a:solidFill>
              </a:rPr>
              <a:t>PC and PS3 – Edges read FP16 alpha channel from frame buffer</a:t>
            </a:r>
          </a:p>
          <a:p>
            <a:endParaRPr lang="en-US" b="1" dirty="0" smtClean="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Rendering. </a:t>
            </a:r>
            <a:r>
              <a:rPr lang="en-US" sz="1600" dirty="0" smtClean="0">
                <a:solidFill>
                  <a:schemeClr val="bg1">
                    <a:lumMod val="95000"/>
                  </a:schemeClr>
                </a:solidFill>
                <a:latin typeface="Impact" pitchFamily="34" charset="0"/>
              </a:rPr>
              <a:t>Woes – 2 of 2</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4114800" y="895350"/>
            <a:ext cx="4648200" cy="3733800"/>
          </a:xfrm>
          <a:prstGeom prst="rect">
            <a:avLst/>
          </a:prstGeom>
        </p:spPr>
      </p:pic>
      <p:sp>
        <p:nvSpPr>
          <p:cNvPr id="2" name="Title 1"/>
          <p:cNvSpPr>
            <a:spLocks noGrp="1"/>
          </p:cNvSpPr>
          <p:nvPr>
            <p:ph type="title"/>
          </p:nvPr>
        </p:nvSpPr>
        <p:spPr/>
        <p:txBody>
          <a:bodyPr/>
          <a:lstStyle/>
          <a:p>
            <a:r>
              <a:rPr lang="en-US" b="1" dirty="0" smtClean="0">
                <a:solidFill>
                  <a:schemeClr val="bg1"/>
                </a:solidFill>
              </a:rPr>
              <a:t>First Implementation</a:t>
            </a:r>
            <a:endParaRPr lang="en-US" b="1" dirty="0">
              <a:solidFill>
                <a:schemeClr val="bg1"/>
              </a:solidFill>
            </a:endParaRPr>
          </a:p>
        </p:txBody>
      </p:sp>
      <p:sp>
        <p:nvSpPr>
          <p:cNvPr id="3" name="Content Placeholder 2"/>
          <p:cNvSpPr>
            <a:spLocks noGrp="1"/>
          </p:cNvSpPr>
          <p:nvPr>
            <p:ph idx="1"/>
          </p:nvPr>
        </p:nvSpPr>
        <p:spPr>
          <a:xfrm>
            <a:off x="0" y="1200151"/>
            <a:ext cx="4267200" cy="3394472"/>
          </a:xfrm>
        </p:spPr>
        <p:txBody>
          <a:bodyPr>
            <a:noAutofit/>
          </a:bodyPr>
          <a:lstStyle/>
          <a:p>
            <a:pPr lvl="1"/>
            <a:r>
              <a:rPr lang="en-US" sz="2400" b="1" dirty="0" smtClean="0">
                <a:solidFill>
                  <a:schemeClr val="bg1"/>
                </a:solidFill>
              </a:rPr>
              <a:t>Proof of concept</a:t>
            </a:r>
          </a:p>
          <a:p>
            <a:pPr lvl="1"/>
            <a:r>
              <a:rPr lang="en-US" sz="2400" b="1" dirty="0" smtClean="0">
                <a:solidFill>
                  <a:schemeClr val="bg1"/>
                </a:solidFill>
              </a:rPr>
              <a:t>Rendered the models twice with offset and a second </a:t>
            </a:r>
            <a:r>
              <a:rPr lang="en-US" sz="2400" b="1" dirty="0" err="1" smtClean="0">
                <a:solidFill>
                  <a:schemeClr val="bg1"/>
                </a:solidFill>
              </a:rPr>
              <a:t>shader</a:t>
            </a:r>
            <a:endParaRPr lang="en-US" sz="2400" b="1" dirty="0" smtClean="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Stages of Implementation</a:t>
            </a:r>
            <a:endParaRPr lang="en-US" sz="3200" dirty="0">
              <a:solidFill>
                <a:schemeClr val="bg1">
                  <a:lumMod val="95000"/>
                </a:schemeClr>
              </a:solidFill>
              <a:latin typeface="Impact" pitchFamily="34" charset="0"/>
            </a:endParaRPr>
          </a:p>
        </p:txBody>
      </p:sp>
      <p:pic>
        <p:nvPicPr>
          <p:cNvPr id="3074" name="Picture 2"/>
          <p:cNvPicPr>
            <a:picLocks noChangeAspect="1" noChangeArrowheads="1"/>
          </p:cNvPicPr>
          <p:nvPr/>
        </p:nvPicPr>
        <p:blipFill>
          <a:blip r:embed="rId3" cstate="print"/>
          <a:srcRect/>
          <a:stretch>
            <a:fillRect/>
          </a:stretch>
        </p:blipFill>
        <p:spPr bwMode="auto">
          <a:xfrm>
            <a:off x="4572000" y="1200150"/>
            <a:ext cx="3804920" cy="30850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810000" y="895350"/>
            <a:ext cx="4953000" cy="3505200"/>
          </a:xfrm>
          <a:prstGeom prst="rect">
            <a:avLst/>
          </a:prstGeom>
        </p:spPr>
      </p:pic>
      <p:sp>
        <p:nvSpPr>
          <p:cNvPr id="2" name="Title 1"/>
          <p:cNvSpPr>
            <a:spLocks noGrp="1"/>
          </p:cNvSpPr>
          <p:nvPr>
            <p:ph type="title"/>
          </p:nvPr>
        </p:nvSpPr>
        <p:spPr/>
        <p:txBody>
          <a:bodyPr/>
          <a:lstStyle/>
          <a:p>
            <a:r>
              <a:rPr lang="en-US" b="1" dirty="0" smtClean="0">
                <a:solidFill>
                  <a:schemeClr val="bg1"/>
                </a:solidFill>
              </a:rPr>
              <a:t>Second Implementation</a:t>
            </a:r>
            <a:endParaRPr lang="en-US" b="1" dirty="0">
              <a:solidFill>
                <a:schemeClr val="bg1"/>
              </a:solidFill>
            </a:endParaRPr>
          </a:p>
        </p:txBody>
      </p:sp>
      <p:sp>
        <p:nvSpPr>
          <p:cNvPr id="3" name="Content Placeholder 2"/>
          <p:cNvSpPr>
            <a:spLocks noGrp="1"/>
          </p:cNvSpPr>
          <p:nvPr>
            <p:ph idx="1"/>
          </p:nvPr>
        </p:nvSpPr>
        <p:spPr>
          <a:xfrm>
            <a:off x="0" y="1200151"/>
            <a:ext cx="4114800" cy="3394472"/>
          </a:xfrm>
        </p:spPr>
        <p:txBody>
          <a:bodyPr>
            <a:noAutofit/>
          </a:bodyPr>
          <a:lstStyle/>
          <a:p>
            <a:pPr lvl="1"/>
            <a:r>
              <a:rPr lang="en-US" sz="2400" b="1" dirty="0" smtClean="0">
                <a:solidFill>
                  <a:schemeClr val="bg1"/>
                </a:solidFill>
              </a:rPr>
              <a:t>Fast but not final</a:t>
            </a:r>
          </a:p>
          <a:p>
            <a:pPr lvl="1"/>
            <a:r>
              <a:rPr lang="en-US" sz="2400" b="1" dirty="0" smtClean="0">
                <a:solidFill>
                  <a:schemeClr val="bg1"/>
                </a:solidFill>
              </a:rPr>
              <a:t>Cross Filter (4 texture fetches)</a:t>
            </a:r>
          </a:p>
          <a:p>
            <a:pPr lvl="1"/>
            <a:r>
              <a:rPr lang="en-US" sz="2400" b="1" dirty="0" smtClean="0">
                <a:solidFill>
                  <a:schemeClr val="bg1"/>
                </a:solidFill>
              </a:rPr>
              <a:t>Gave us enough confidence to iterate it one more time</a:t>
            </a: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Stages of Implementation</a:t>
            </a:r>
            <a:endParaRPr lang="en-US" sz="3200" dirty="0">
              <a:solidFill>
                <a:schemeClr val="bg1">
                  <a:lumMod val="95000"/>
                </a:schemeClr>
              </a:solidFill>
              <a:latin typeface="Impact" pitchFamily="34" charset="0"/>
            </a:endParaRPr>
          </a:p>
        </p:txBody>
      </p:sp>
      <p:pic>
        <p:nvPicPr>
          <p:cNvPr id="5" name="Picture 2"/>
          <p:cNvPicPr>
            <a:picLocks noChangeAspect="1" noChangeArrowheads="1"/>
          </p:cNvPicPr>
          <p:nvPr/>
        </p:nvPicPr>
        <p:blipFill>
          <a:blip r:embed="rId3" cstate="print"/>
          <a:srcRect/>
          <a:stretch>
            <a:fillRect/>
          </a:stretch>
        </p:blipFill>
        <p:spPr bwMode="auto">
          <a:xfrm>
            <a:off x="4267200" y="1276350"/>
            <a:ext cx="4114800" cy="27322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3810000" y="971550"/>
            <a:ext cx="5105400" cy="3124200"/>
          </a:xfrm>
          <a:prstGeom prst="rect">
            <a:avLst/>
          </a:prstGeom>
        </p:spPr>
      </p:pic>
      <p:sp>
        <p:nvSpPr>
          <p:cNvPr id="2" name="Title 1"/>
          <p:cNvSpPr>
            <a:spLocks noGrp="1"/>
          </p:cNvSpPr>
          <p:nvPr>
            <p:ph type="title"/>
          </p:nvPr>
        </p:nvSpPr>
        <p:spPr/>
        <p:txBody>
          <a:bodyPr/>
          <a:lstStyle/>
          <a:p>
            <a:r>
              <a:rPr lang="en-US" b="1" dirty="0" smtClean="0">
                <a:solidFill>
                  <a:schemeClr val="bg1"/>
                </a:solidFill>
              </a:rPr>
              <a:t>Third Implementation</a:t>
            </a:r>
            <a:endParaRPr lang="en-US" b="1" dirty="0">
              <a:solidFill>
                <a:schemeClr val="bg1"/>
              </a:solidFill>
            </a:endParaRPr>
          </a:p>
        </p:txBody>
      </p:sp>
      <p:sp>
        <p:nvSpPr>
          <p:cNvPr id="3" name="Content Placeholder 2"/>
          <p:cNvSpPr>
            <a:spLocks noGrp="1"/>
          </p:cNvSpPr>
          <p:nvPr>
            <p:ph idx="1"/>
          </p:nvPr>
        </p:nvSpPr>
        <p:spPr>
          <a:xfrm>
            <a:off x="0" y="1200151"/>
            <a:ext cx="4114800" cy="3394472"/>
          </a:xfrm>
        </p:spPr>
        <p:txBody>
          <a:bodyPr>
            <a:noAutofit/>
          </a:bodyPr>
          <a:lstStyle/>
          <a:p>
            <a:pPr lvl="1"/>
            <a:r>
              <a:rPr lang="en-US" sz="2400" b="1" dirty="0" smtClean="0">
                <a:solidFill>
                  <a:schemeClr val="bg1"/>
                </a:solidFill>
              </a:rPr>
              <a:t>Sobel Filter (9 texture fetches)</a:t>
            </a:r>
          </a:p>
          <a:p>
            <a:pPr lvl="1"/>
            <a:r>
              <a:rPr lang="en-US" sz="2400" b="1" dirty="0" smtClean="0">
                <a:solidFill>
                  <a:schemeClr val="bg1"/>
                </a:solidFill>
              </a:rPr>
              <a:t>Slower but everyone was willing to pay for it</a:t>
            </a:r>
          </a:p>
          <a:p>
            <a:pPr lvl="1"/>
            <a:r>
              <a:rPr lang="en-US" sz="2400" b="1" dirty="0" smtClean="0">
                <a:solidFill>
                  <a:schemeClr val="bg1"/>
                </a:solidFill>
              </a:rPr>
              <a:t>It works until it breaks</a:t>
            </a:r>
          </a:p>
          <a:p>
            <a:pPr lvl="1"/>
            <a:r>
              <a:rPr lang="en-US" sz="2400" b="1" dirty="0" smtClean="0">
                <a:solidFill>
                  <a:schemeClr val="bg1"/>
                </a:solidFill>
              </a:rPr>
              <a:t>Required several iterations</a:t>
            </a: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Stages of Implementation</a:t>
            </a:r>
            <a:endParaRPr lang="en-US" sz="3200" dirty="0">
              <a:solidFill>
                <a:schemeClr val="bg1">
                  <a:lumMod val="95000"/>
                </a:schemeClr>
              </a:solidFill>
              <a:latin typeface="Impact" pitchFamily="34" charset="0"/>
            </a:endParaRPr>
          </a:p>
        </p:txBody>
      </p:sp>
      <p:pic>
        <p:nvPicPr>
          <p:cNvPr id="5" name="Picture Placeholder 6" descr="Borderlands_1280x720.bmp"/>
          <p:cNvPicPr preferRelativeResize="0">
            <a:picLocks noChangeAspect="1"/>
          </p:cNvPicPr>
          <p:nvPr/>
        </p:nvPicPr>
        <p:blipFill>
          <a:blip r:embed="rId3" cstate="print"/>
          <a:stretch>
            <a:fillRect/>
          </a:stretch>
        </p:blipFill>
        <p:spPr>
          <a:xfrm>
            <a:off x="4267200" y="1352550"/>
            <a:ext cx="4197547" cy="236220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chemeClr val="bg1"/>
                </a:solidFill>
              </a:rPr>
              <a:t>Sobel Filter </a:t>
            </a:r>
            <a:endParaRPr lang="en-US" b="1" dirty="0">
              <a:solidFill>
                <a:schemeClr val="bg1"/>
              </a:solidFill>
            </a:endParaRPr>
          </a:p>
        </p:txBody>
      </p:sp>
      <p:sp>
        <p:nvSpPr>
          <p:cNvPr id="5" name="Content Placeholder 4"/>
          <p:cNvSpPr>
            <a:spLocks noGrp="1"/>
          </p:cNvSpPr>
          <p:nvPr>
            <p:ph idx="1"/>
          </p:nvPr>
        </p:nvSpPr>
        <p:spPr/>
        <p:txBody>
          <a:bodyPr>
            <a:normAutofit/>
          </a:bodyPr>
          <a:lstStyle/>
          <a:p>
            <a:r>
              <a:rPr lang="en-US" sz="2800" b="1" dirty="0" smtClean="0">
                <a:solidFill>
                  <a:schemeClr val="bg1"/>
                </a:solidFill>
              </a:rPr>
              <a:t>Fetch 3x3 Block of </a:t>
            </a:r>
            <a:r>
              <a:rPr lang="en-US" sz="2800" b="1" dirty="0" err="1" smtClean="0">
                <a:solidFill>
                  <a:schemeClr val="bg1"/>
                </a:solidFill>
              </a:rPr>
              <a:t>Texels</a:t>
            </a:r>
            <a:endParaRPr lang="en-US" sz="2800" b="1" dirty="0" smtClean="0">
              <a:solidFill>
                <a:schemeClr val="bg1"/>
              </a:solidFill>
            </a:endParaRPr>
          </a:p>
          <a:p>
            <a:r>
              <a:rPr lang="en-US" sz="2800" b="1" dirty="0" smtClean="0">
                <a:solidFill>
                  <a:schemeClr val="bg1"/>
                </a:solidFill>
              </a:rPr>
              <a:t>4 Coefficients, 1 Power</a:t>
            </a:r>
          </a:p>
          <a:p>
            <a:r>
              <a:rPr lang="en-US" sz="2800" b="1" dirty="0" smtClean="0">
                <a:solidFill>
                  <a:schemeClr val="bg1"/>
                </a:solidFill>
              </a:rPr>
              <a:t>Two Filters working together:</a:t>
            </a:r>
          </a:p>
        </p:txBody>
      </p:sp>
      <p:sp>
        <p:nvSpPr>
          <p:cNvPr id="7" name="TextBox 6"/>
          <p:cNvSpPr txBox="1"/>
          <p:nvPr/>
        </p:nvSpPr>
        <p:spPr>
          <a:xfrm>
            <a:off x="4267200" y="2876550"/>
            <a:ext cx="3733800" cy="1384995"/>
          </a:xfrm>
          <a:prstGeom prst="rect">
            <a:avLst/>
          </a:prstGeom>
          <a:noFill/>
        </p:spPr>
        <p:txBody>
          <a:bodyPr wrap="square" rtlCol="0">
            <a:spAutoFit/>
          </a:bodyPr>
          <a:lstStyle/>
          <a:p>
            <a:pPr>
              <a:buNone/>
            </a:pPr>
            <a:r>
              <a:rPr lang="en-US" sz="2400" b="1" dirty="0" smtClean="0">
                <a:solidFill>
                  <a:schemeClr val="bg1"/>
                </a:solidFill>
                <a:latin typeface="Courier New" pitchFamily="49" charset="0"/>
                <a:cs typeface="Courier New" pitchFamily="49" charset="0"/>
              </a:rPr>
              <a:t>Horizontal Filter</a:t>
            </a:r>
          </a:p>
          <a:p>
            <a:pPr>
              <a:buNone/>
            </a:pPr>
            <a:r>
              <a:rPr lang="en-US" sz="2000" b="1" dirty="0" smtClean="0">
                <a:solidFill>
                  <a:schemeClr val="bg1"/>
                </a:solidFill>
                <a:latin typeface="Courier New" pitchFamily="49" charset="0"/>
                <a:cs typeface="Courier New" pitchFamily="49" charset="0"/>
              </a:rPr>
              <a:t>[C 0 -C]</a:t>
            </a:r>
          </a:p>
          <a:p>
            <a:pPr>
              <a:buNone/>
            </a:pPr>
            <a:r>
              <a:rPr lang="en-US" sz="2000" b="1" dirty="0" smtClean="0">
                <a:solidFill>
                  <a:schemeClr val="bg1"/>
                </a:solidFill>
                <a:latin typeface="Courier New" pitchFamily="49" charset="0"/>
                <a:cs typeface="Courier New" pitchFamily="49" charset="0"/>
              </a:rPr>
              <a:t>[D 0 -D]</a:t>
            </a:r>
          </a:p>
          <a:p>
            <a:pPr>
              <a:buNone/>
            </a:pPr>
            <a:r>
              <a:rPr lang="en-US" sz="2000" b="1" dirty="0" smtClean="0">
                <a:solidFill>
                  <a:schemeClr val="bg1"/>
                </a:solidFill>
                <a:latin typeface="Courier New" pitchFamily="49" charset="0"/>
                <a:cs typeface="Courier New" pitchFamily="49" charset="0"/>
              </a:rPr>
              <a:t>[C 0 –C]</a:t>
            </a:r>
          </a:p>
        </p:txBody>
      </p:sp>
      <p:sp>
        <p:nvSpPr>
          <p:cNvPr id="10" name="TextBox 9"/>
          <p:cNvSpPr txBox="1"/>
          <p:nvPr/>
        </p:nvSpPr>
        <p:spPr>
          <a:xfrm>
            <a:off x="685800" y="2876550"/>
            <a:ext cx="3124200" cy="1384995"/>
          </a:xfrm>
          <a:prstGeom prst="rect">
            <a:avLst/>
          </a:prstGeom>
          <a:noFill/>
        </p:spPr>
        <p:txBody>
          <a:bodyPr wrap="square" rtlCol="0">
            <a:spAutoFit/>
          </a:bodyPr>
          <a:lstStyle/>
          <a:p>
            <a:pPr>
              <a:buNone/>
            </a:pPr>
            <a:r>
              <a:rPr lang="en-US" sz="2400" b="1" dirty="0" smtClean="0">
                <a:solidFill>
                  <a:schemeClr val="bg1"/>
                </a:solidFill>
                <a:latin typeface="Courier New" pitchFamily="49" charset="0"/>
                <a:cs typeface="Courier New" pitchFamily="49" charset="0"/>
              </a:rPr>
              <a:t>Vertical Filter</a:t>
            </a:r>
          </a:p>
          <a:p>
            <a:pPr>
              <a:buNone/>
            </a:pPr>
            <a:r>
              <a:rPr lang="en-US" sz="2000" b="1" dirty="0" smtClean="0">
                <a:solidFill>
                  <a:schemeClr val="bg1"/>
                </a:solidFill>
                <a:latin typeface="Courier New" pitchFamily="49" charset="0"/>
                <a:cs typeface="Courier New" pitchFamily="49" charset="0"/>
              </a:rPr>
              <a:t>[A   B  A]</a:t>
            </a:r>
          </a:p>
          <a:p>
            <a:pPr>
              <a:buNone/>
            </a:pPr>
            <a:r>
              <a:rPr lang="en-US" sz="2000" b="1" dirty="0" smtClean="0">
                <a:solidFill>
                  <a:schemeClr val="bg1"/>
                </a:solidFill>
                <a:latin typeface="Courier New" pitchFamily="49" charset="0"/>
                <a:cs typeface="Courier New" pitchFamily="49" charset="0"/>
              </a:rPr>
              <a:t>[0   0  0]</a:t>
            </a:r>
          </a:p>
          <a:p>
            <a:pPr>
              <a:buNone/>
            </a:pPr>
            <a:r>
              <a:rPr lang="en-US" sz="2000" b="1" dirty="0" smtClean="0">
                <a:solidFill>
                  <a:schemeClr val="bg1"/>
                </a:solidFill>
                <a:latin typeface="Courier New" pitchFamily="49" charset="0"/>
                <a:cs typeface="Courier New" pitchFamily="49" charset="0"/>
              </a:rPr>
              <a:t>[-A –B –A]</a:t>
            </a:r>
          </a:p>
        </p:txBody>
      </p:sp>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Sobel Filter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chemeClr val="bg1"/>
                </a:solidFill>
              </a:rPr>
              <a:t>Sobel Equation</a:t>
            </a:r>
            <a:endParaRPr lang="en-US" b="1" dirty="0">
              <a:solidFill>
                <a:schemeClr val="bg1"/>
              </a:solidFill>
            </a:endParaRPr>
          </a:p>
        </p:txBody>
      </p:sp>
      <p:sp>
        <p:nvSpPr>
          <p:cNvPr id="5" name="Content Placeholder 4"/>
          <p:cNvSpPr>
            <a:spLocks noGrp="1"/>
          </p:cNvSpPr>
          <p:nvPr>
            <p:ph idx="1"/>
          </p:nvPr>
        </p:nvSpPr>
        <p:spPr/>
        <p:txBody>
          <a:bodyPr>
            <a:normAutofit lnSpcReduction="10000"/>
          </a:bodyPr>
          <a:lstStyle/>
          <a:p>
            <a:r>
              <a:rPr lang="en-US" sz="3000" b="1" dirty="0" err="1" smtClean="0">
                <a:solidFill>
                  <a:schemeClr val="bg1"/>
                </a:solidFill>
              </a:rPr>
              <a:t>Texels</a:t>
            </a:r>
            <a:r>
              <a:rPr lang="en-US" sz="3000" b="1" dirty="0" smtClean="0">
                <a:solidFill>
                  <a:schemeClr val="bg1"/>
                </a:solidFill>
              </a:rPr>
              <a:t> do not need to be touching</a:t>
            </a:r>
          </a:p>
          <a:p>
            <a:r>
              <a:rPr lang="en-US" sz="3000" b="1" dirty="0" smtClean="0">
                <a:solidFill>
                  <a:schemeClr val="bg1"/>
                </a:solidFill>
              </a:rPr>
              <a:t>Texel offset decided by artist</a:t>
            </a:r>
          </a:p>
          <a:p>
            <a:r>
              <a:rPr lang="en-US" sz="3000" b="1" dirty="0" smtClean="0">
                <a:solidFill>
                  <a:schemeClr val="bg1"/>
                </a:solidFill>
              </a:rPr>
              <a:t>Filter is resolution dependant</a:t>
            </a:r>
          </a:p>
          <a:p>
            <a:pPr lvl="1"/>
            <a:r>
              <a:rPr lang="en-US" sz="2600" b="1" dirty="0" smtClean="0">
                <a:solidFill>
                  <a:schemeClr val="bg1"/>
                </a:solidFill>
              </a:rPr>
              <a:t>Impossible to make fully resolution independent</a:t>
            </a:r>
          </a:p>
          <a:p>
            <a:pPr lvl="1"/>
            <a:r>
              <a:rPr lang="en-US" sz="2600" b="1" dirty="0" smtClean="0">
                <a:solidFill>
                  <a:schemeClr val="bg1"/>
                </a:solidFill>
              </a:rPr>
              <a:t>Smallest kernel is 1 </a:t>
            </a:r>
            <a:r>
              <a:rPr lang="en-US" sz="2600" b="1" dirty="0" err="1" smtClean="0">
                <a:solidFill>
                  <a:schemeClr val="bg1"/>
                </a:solidFill>
              </a:rPr>
              <a:t>texel</a:t>
            </a:r>
            <a:endParaRPr lang="en-US" sz="2600" b="1" dirty="0" smtClean="0">
              <a:solidFill>
                <a:schemeClr val="bg1"/>
              </a:solidFill>
            </a:endParaRPr>
          </a:p>
          <a:p>
            <a:pPr lvl="1"/>
            <a:r>
              <a:rPr lang="en-US" sz="2600" b="1" dirty="0" smtClean="0">
                <a:solidFill>
                  <a:schemeClr val="bg1"/>
                </a:solidFill>
              </a:rPr>
              <a:t>Large kernel sizes generate noise, halos, and thrash the texture cache</a:t>
            </a:r>
            <a:endParaRPr lang="en-US" sz="2600" b="1" dirty="0">
              <a:solidFill>
                <a:schemeClr val="bg1"/>
              </a:solidFill>
            </a:endParaRPr>
          </a:p>
        </p:txBody>
      </p:sp>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Sobel Filter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1000" y="895350"/>
            <a:ext cx="8305800" cy="3733800"/>
          </a:xfrm>
          <a:prstGeom prst="round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b="1" dirty="0" smtClean="0">
                <a:solidFill>
                  <a:schemeClr val="bg1"/>
                </a:solidFill>
              </a:rPr>
              <a:t>Sobel </a:t>
            </a:r>
            <a:r>
              <a:rPr lang="en-US" b="1" dirty="0" err="1" smtClean="0">
                <a:solidFill>
                  <a:schemeClr val="bg1"/>
                </a:solidFill>
              </a:rPr>
              <a:t>Shader</a:t>
            </a:r>
            <a:r>
              <a:rPr lang="en-US" b="1" dirty="0" smtClean="0">
                <a:solidFill>
                  <a:schemeClr val="bg1"/>
                </a:solidFill>
              </a:rPr>
              <a:t> </a:t>
            </a:r>
            <a:r>
              <a:rPr lang="en-US" b="1" dirty="0" err="1" smtClean="0">
                <a:solidFill>
                  <a:schemeClr val="bg1"/>
                </a:solidFill>
              </a:rPr>
              <a:t>Pseudocode</a:t>
            </a:r>
            <a:endParaRPr lang="en-US" b="1" dirty="0">
              <a:solidFill>
                <a:schemeClr val="bg1"/>
              </a:solidFill>
            </a:endParaRPr>
          </a:p>
        </p:txBody>
      </p:sp>
      <p:sp>
        <p:nvSpPr>
          <p:cNvPr id="5" name="Content Placeholder 4"/>
          <p:cNvSpPr>
            <a:spLocks noGrp="1"/>
          </p:cNvSpPr>
          <p:nvPr>
            <p:ph idx="1"/>
          </p:nvPr>
        </p:nvSpPr>
        <p:spPr/>
        <p:txBody>
          <a:bodyPr>
            <a:normAutofit fontScale="92500" lnSpcReduction="20000"/>
          </a:bodyPr>
          <a:lstStyle/>
          <a:p>
            <a:pPr>
              <a:buNone/>
            </a:pPr>
            <a:r>
              <a:rPr lang="en-US" sz="1600" b="1" dirty="0" smtClean="0">
                <a:solidFill>
                  <a:schemeClr val="bg1"/>
                </a:solidFill>
                <a:latin typeface="Courier New" pitchFamily="49" charset="0"/>
                <a:cs typeface="Courier New" pitchFamily="49" charset="0"/>
              </a:rPr>
              <a:t>// Our Depth is W not Z</a:t>
            </a:r>
          </a:p>
          <a:p>
            <a:pPr>
              <a:buNone/>
            </a:pPr>
            <a:r>
              <a:rPr lang="en-US" sz="1600" b="1" dirty="0" smtClean="0">
                <a:solidFill>
                  <a:schemeClr val="bg1"/>
                </a:solidFill>
                <a:latin typeface="Courier New" pitchFamily="49" charset="0"/>
                <a:cs typeface="Courier New" pitchFamily="49" charset="0"/>
              </a:rPr>
              <a:t>float </a:t>
            </a:r>
            <a:r>
              <a:rPr lang="en-US" sz="1600" b="1" dirty="0" err="1" smtClean="0">
                <a:solidFill>
                  <a:schemeClr val="bg1"/>
                </a:solidFill>
                <a:latin typeface="Courier New" pitchFamily="49" charset="0"/>
                <a:cs typeface="Courier New" pitchFamily="49" charset="0"/>
              </a:rPr>
              <a:t>CenterDepth</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GetCenterDepth</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CenterUV</a:t>
            </a:r>
            <a:r>
              <a:rPr lang="en-US" sz="1600" b="1" dirty="0" smtClean="0">
                <a:solidFill>
                  <a:schemeClr val="bg1"/>
                </a:solidFill>
                <a:latin typeface="Courier New" pitchFamily="49" charset="0"/>
                <a:cs typeface="Courier New" pitchFamily="49" charset="0"/>
              </a:rPr>
              <a:t> );</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GetDiagDepths</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DiagTexelUVs</a:t>
            </a:r>
            <a:r>
              <a:rPr lang="en-US" sz="1600" b="1" dirty="0" smtClean="0">
                <a:solidFill>
                  <a:schemeClr val="bg1"/>
                </a:solidFill>
                <a:latin typeface="Courier New" pitchFamily="49" charset="0"/>
                <a:cs typeface="Courier New" pitchFamily="49" charset="0"/>
              </a:rPr>
              <a:t>[] );</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GetAxisDepths</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AxisTexelUvs</a:t>
            </a:r>
            <a:r>
              <a:rPr lang="en-US" sz="1600" b="1" dirty="0" smtClean="0">
                <a:solidFill>
                  <a:schemeClr val="bg1"/>
                </a:solidFill>
                <a:latin typeface="Courier New" pitchFamily="49" charset="0"/>
                <a:cs typeface="Courier New" pitchFamily="49" charset="0"/>
              </a:rPr>
              <a:t>[] );</a:t>
            </a:r>
          </a:p>
          <a:p>
            <a:pPr>
              <a:buNone/>
            </a:pP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a:t>
            </a:r>
            <a:r>
              <a:rPr lang="en-US" sz="1600" b="1" dirty="0" smtClean="0">
                <a:solidFill>
                  <a:schemeClr val="bg1"/>
                </a:solidFill>
                <a:latin typeface="Courier New" pitchFamily="49" charset="0"/>
                <a:cs typeface="Courier New" pitchFamily="49" charset="0"/>
              </a:rPr>
              <a:t>; </a:t>
            </a:r>
            <a:r>
              <a:rPr lang="en-US" sz="1600" b="1" dirty="0" smtClean="0">
                <a:solidFill>
                  <a:srgbClr val="00B0F0"/>
                </a:solidFill>
                <a:latin typeface="Courier New" pitchFamily="49" charset="0"/>
                <a:cs typeface="Courier New" pitchFamily="49" charset="0"/>
              </a:rPr>
              <a:t>// Treat our local depth as 0</a:t>
            </a:r>
          </a:p>
          <a:p>
            <a:pPr>
              <a:buNone/>
            </a:pP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a:t>
            </a:r>
            <a:r>
              <a:rPr lang="en-US" sz="1600" b="1" dirty="0" smtClean="0">
                <a:solidFill>
                  <a:schemeClr val="bg1"/>
                </a:solidFill>
                <a:latin typeface="Courier New" pitchFamily="49" charset="0"/>
                <a:cs typeface="Courier New" pitchFamily="49" charset="0"/>
              </a:rPr>
              <a:t>; </a:t>
            </a:r>
            <a:r>
              <a:rPr lang="en-US" sz="1600" b="1" dirty="0" smtClean="0">
                <a:solidFill>
                  <a:srgbClr val="00B0F0"/>
                </a:solidFill>
                <a:latin typeface="Courier New" pitchFamily="49" charset="0"/>
                <a:cs typeface="Courier New" pitchFamily="49" charset="0"/>
              </a:rPr>
              <a:t>// Use relative depth instead of absolute</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SobelH</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HorizDiagCoeff</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HorizAxisCoeff</a:t>
            </a:r>
            <a:r>
              <a:rPr lang="en-US" sz="1600" b="1" dirty="0" smtClean="0">
                <a:solidFill>
                  <a:schemeClr val="bg1"/>
                </a:solidFill>
                <a:latin typeface="Courier New" pitchFamily="49" charset="0"/>
                <a:cs typeface="Courier New" pitchFamily="49" charset="0"/>
              </a:rPr>
              <a:t>;</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SobelV</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VertDiagCoeff</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VertAxisCoeff</a:t>
            </a:r>
            <a:r>
              <a:rPr lang="en-US" sz="1600" b="1" dirty="0" smtClean="0">
                <a:solidFill>
                  <a:schemeClr val="bg1"/>
                </a:solidFill>
                <a:latin typeface="Courier New" pitchFamily="49" charset="0"/>
                <a:cs typeface="Courier New" pitchFamily="49" charset="0"/>
              </a:rPr>
              <a:t>;</a:t>
            </a:r>
          </a:p>
          <a:p>
            <a:pPr>
              <a:buNone/>
            </a:pPr>
            <a:r>
              <a:rPr lang="en-US" sz="1600" b="1" dirty="0" smtClean="0">
                <a:solidFill>
                  <a:schemeClr val="bg1"/>
                </a:solidFill>
                <a:latin typeface="Courier New" pitchFamily="49" charset="0"/>
                <a:cs typeface="Courier New" pitchFamily="49" charset="0"/>
              </a:rPr>
              <a:t>float </a:t>
            </a:r>
            <a:r>
              <a:rPr lang="en-US" sz="1600" b="1" dirty="0" err="1" smtClean="0">
                <a:solidFill>
                  <a:schemeClr val="bg1"/>
                </a:solidFill>
                <a:latin typeface="Courier New" pitchFamily="49" charset="0"/>
                <a:cs typeface="Courier New" pitchFamily="49" charset="0"/>
              </a:rPr>
              <a:t>SobelX</a:t>
            </a:r>
            <a:r>
              <a:rPr lang="en-US" sz="1600" b="1" dirty="0" smtClean="0">
                <a:solidFill>
                  <a:schemeClr val="bg1"/>
                </a:solidFill>
                <a:latin typeface="Courier New" pitchFamily="49" charset="0"/>
                <a:cs typeface="Courier New" pitchFamily="49" charset="0"/>
              </a:rPr>
              <a:t> = dot(</a:t>
            </a:r>
            <a:r>
              <a:rPr lang="en-US" sz="1600" b="1" dirty="0" err="1" smtClean="0">
                <a:solidFill>
                  <a:schemeClr val="bg1"/>
                </a:solidFill>
                <a:latin typeface="Courier New" pitchFamily="49" charset="0"/>
                <a:cs typeface="Courier New" pitchFamily="49" charset="0"/>
              </a:rPr>
              <a:t>SobelH</a:t>
            </a:r>
            <a:r>
              <a:rPr lang="en-US" sz="1600" b="1" dirty="0" smtClean="0">
                <a:solidFill>
                  <a:schemeClr val="bg1"/>
                </a:solidFill>
                <a:latin typeface="Courier New" pitchFamily="49" charset="0"/>
                <a:cs typeface="Courier New" pitchFamily="49" charset="0"/>
              </a:rPr>
              <a:t>, float4(1,1,1,1));</a:t>
            </a:r>
          </a:p>
          <a:p>
            <a:pPr>
              <a:buNone/>
            </a:pPr>
            <a:r>
              <a:rPr lang="en-US" sz="1600" b="1" dirty="0" smtClean="0">
                <a:solidFill>
                  <a:schemeClr val="bg1"/>
                </a:solidFill>
                <a:latin typeface="Courier New" pitchFamily="49" charset="0"/>
                <a:cs typeface="Courier New" pitchFamily="49" charset="0"/>
              </a:rPr>
              <a:t>float </a:t>
            </a:r>
            <a:r>
              <a:rPr lang="en-US" sz="1600" b="1" dirty="0" err="1" smtClean="0">
                <a:solidFill>
                  <a:schemeClr val="bg1"/>
                </a:solidFill>
                <a:latin typeface="Courier New" pitchFamily="49" charset="0"/>
                <a:cs typeface="Courier New" pitchFamily="49" charset="0"/>
              </a:rPr>
              <a:t>SobelY</a:t>
            </a:r>
            <a:r>
              <a:rPr lang="en-US" sz="1600" b="1" dirty="0" smtClean="0">
                <a:solidFill>
                  <a:schemeClr val="bg1"/>
                </a:solidFill>
                <a:latin typeface="Courier New" pitchFamily="49" charset="0"/>
                <a:cs typeface="Courier New" pitchFamily="49" charset="0"/>
              </a:rPr>
              <a:t> = dot(</a:t>
            </a:r>
            <a:r>
              <a:rPr lang="en-US" sz="1600" b="1" dirty="0" err="1" smtClean="0">
                <a:solidFill>
                  <a:schemeClr val="bg1"/>
                </a:solidFill>
                <a:latin typeface="Courier New" pitchFamily="49" charset="0"/>
                <a:cs typeface="Courier New" pitchFamily="49" charset="0"/>
              </a:rPr>
              <a:t>SobelV</a:t>
            </a:r>
            <a:r>
              <a:rPr lang="en-US" sz="1600" b="1" dirty="0" smtClean="0">
                <a:solidFill>
                  <a:schemeClr val="bg1"/>
                </a:solidFill>
                <a:latin typeface="Courier New" pitchFamily="49" charset="0"/>
                <a:cs typeface="Courier New" pitchFamily="49" charset="0"/>
              </a:rPr>
              <a:t>, float4(1,1,1,1));</a:t>
            </a:r>
          </a:p>
          <a:p>
            <a:pPr>
              <a:buNone/>
            </a:pPr>
            <a:r>
              <a:rPr lang="en-US" sz="1600" b="1" dirty="0" smtClean="0">
                <a:solidFill>
                  <a:schemeClr val="bg1"/>
                </a:solidFill>
                <a:latin typeface="Courier New" pitchFamily="49" charset="0"/>
                <a:cs typeface="Courier New" pitchFamily="49" charset="0"/>
              </a:rPr>
              <a:t>float Sobel = </a:t>
            </a:r>
            <a:r>
              <a:rPr lang="en-US" sz="1600" b="1" dirty="0" err="1" smtClean="0">
                <a:solidFill>
                  <a:schemeClr val="bg1"/>
                </a:solidFill>
                <a:latin typeface="Courier New" pitchFamily="49" charset="0"/>
                <a:cs typeface="Courier New" pitchFamily="49" charset="0"/>
              </a:rPr>
              <a:t>sqrt</a:t>
            </a:r>
            <a:r>
              <a:rPr lang="en-US" sz="1600" b="1" dirty="0" smtClean="0">
                <a:solidFill>
                  <a:schemeClr val="bg1"/>
                </a:solidFill>
                <a:latin typeface="Courier New" pitchFamily="49" charset="0"/>
                <a:cs typeface="Courier New" pitchFamily="49" charset="0"/>
              </a:rPr>
              <a:t>(</a:t>
            </a:r>
            <a:r>
              <a:rPr lang="en-US" sz="1600" b="1" dirty="0" err="1" smtClean="0">
                <a:solidFill>
                  <a:schemeClr val="bg1"/>
                </a:solidFill>
                <a:latin typeface="Courier New" pitchFamily="49" charset="0"/>
                <a:cs typeface="Courier New" pitchFamily="49" charset="0"/>
              </a:rPr>
              <a:t>SobelX</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SobelX</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SobelY</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SobelY</a:t>
            </a:r>
            <a:r>
              <a:rPr lang="en-US" sz="1600" b="1" dirty="0" smtClean="0">
                <a:solidFill>
                  <a:schemeClr val="bg1"/>
                </a:solidFill>
                <a:latin typeface="Courier New" pitchFamily="49" charset="0"/>
                <a:cs typeface="Courier New" pitchFamily="49" charset="0"/>
              </a:rPr>
              <a:t>);</a:t>
            </a:r>
          </a:p>
          <a:p>
            <a:pPr>
              <a:buNone/>
            </a:pPr>
            <a:r>
              <a:rPr lang="en-US" sz="1600" b="1" dirty="0" smtClean="0">
                <a:solidFill>
                  <a:schemeClr val="bg1"/>
                </a:solidFill>
                <a:latin typeface="Courier New" pitchFamily="49" charset="0"/>
                <a:cs typeface="Courier New" pitchFamily="49" charset="0"/>
              </a:rPr>
              <a:t>float Color = saturate(1 – </a:t>
            </a:r>
            <a:r>
              <a:rPr lang="en-US" sz="1600" b="1" dirty="0" err="1" smtClean="0">
                <a:solidFill>
                  <a:schemeClr val="bg1"/>
                </a:solidFill>
                <a:latin typeface="Courier New" pitchFamily="49" charset="0"/>
                <a:cs typeface="Courier New" pitchFamily="49" charset="0"/>
              </a:rPr>
              <a:t>pow</a:t>
            </a:r>
            <a:r>
              <a:rPr lang="en-US" sz="1600" b="1" dirty="0" smtClean="0">
                <a:solidFill>
                  <a:schemeClr val="bg1"/>
                </a:solidFill>
                <a:latin typeface="Courier New" pitchFamily="49" charset="0"/>
                <a:cs typeface="Courier New" pitchFamily="49" charset="0"/>
              </a:rPr>
              <a:t>(saturate(</a:t>
            </a:r>
            <a:r>
              <a:rPr lang="en-US" sz="1600" b="1" dirty="0" err="1" smtClean="0">
                <a:solidFill>
                  <a:schemeClr val="bg1"/>
                </a:solidFill>
                <a:latin typeface="Courier New" pitchFamily="49" charset="0"/>
                <a:cs typeface="Courier New" pitchFamily="49" charset="0"/>
              </a:rPr>
              <a:t>Sobel</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SobelPower</a:t>
            </a:r>
            <a:r>
              <a:rPr lang="en-US" sz="1600" b="1" dirty="0" smtClean="0">
                <a:solidFill>
                  <a:schemeClr val="bg1"/>
                </a:solidFill>
                <a:latin typeface="Courier New" pitchFamily="49" charset="0"/>
                <a:cs typeface="Courier New" pitchFamily="49" charset="0"/>
              </a:rPr>
              <a:t>);</a:t>
            </a:r>
            <a:endParaRPr lang="en-US" sz="1600" b="1" dirty="0">
              <a:solidFill>
                <a:schemeClr val="bg1"/>
              </a:solidFill>
              <a:latin typeface="Courier New" pitchFamily="49" charset="0"/>
              <a:cs typeface="Courier New" pitchFamily="49" charset="0"/>
            </a:endParaRPr>
          </a:p>
        </p:txBody>
      </p:sp>
      <p:sp>
        <p:nvSpPr>
          <p:cNvPr id="7" name="TextBox 6"/>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Sobel Filter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NaiveEdges_Edge.bmp"/>
          <p:cNvPicPr>
            <a:picLocks noGrp="1" noChangeAspect="1"/>
          </p:cNvPicPr>
          <p:nvPr>
            <p:ph idx="1"/>
          </p:nvPr>
        </p:nvPicPr>
        <p:blipFill>
          <a:blip r:embed="rId2" cstate="print"/>
          <a:stretch>
            <a:fillRect/>
          </a:stretch>
        </p:blipFill>
        <p:spPr>
          <a:xfrm>
            <a:off x="914401" y="274320"/>
            <a:ext cx="7315199" cy="4114799"/>
          </a:xfr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Naive Sobel Filter – Raw Filter</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earbox\gbxdfs\!Scratch\brianm\For_Jeramy\Borderlands 11th Hour\Concept Art\For GDC\Style Sheets\style_a_wiki.jpg"/>
          <p:cNvPicPr>
            <a:picLocks noChangeAspect="1" noChangeArrowheads="1"/>
          </p:cNvPicPr>
          <p:nvPr/>
        </p:nvPicPr>
        <p:blipFill>
          <a:blip r:embed="rId2" cstate="print"/>
          <a:stretch>
            <a:fillRect/>
          </a:stretch>
        </p:blipFill>
        <p:spPr bwMode="auto">
          <a:xfrm>
            <a:off x="914400" y="323850"/>
            <a:ext cx="3429000" cy="1714500"/>
          </a:xfrm>
          <a:prstGeom prst="rect">
            <a:avLst/>
          </a:prstGeom>
          <a:noFill/>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Concept. </a:t>
            </a:r>
            <a:r>
              <a:rPr lang="en-US" sz="1600" dirty="0" smtClean="0">
                <a:solidFill>
                  <a:schemeClr val="bg1">
                    <a:lumMod val="95000"/>
                  </a:schemeClr>
                </a:solidFill>
                <a:latin typeface="Impact" pitchFamily="34" charset="0"/>
              </a:rPr>
              <a:t>April 2005 – October 2005</a:t>
            </a:r>
            <a:endParaRPr lang="en-US" sz="3200" dirty="0">
              <a:solidFill>
                <a:schemeClr val="bg1">
                  <a:lumMod val="95000"/>
                </a:schemeClr>
              </a:solidFill>
              <a:latin typeface="Impact" pitchFamily="34" charset="0"/>
            </a:endParaRPr>
          </a:p>
        </p:txBody>
      </p:sp>
      <p:pic>
        <p:nvPicPr>
          <p:cNvPr id="1027" name="Picture 3" descr="\\gearbox\gbxdfs\!Scratch\brianm\For_Jeramy\Borderlands 11th Hour\Concept Art\For GDC\Style Sheets\style_b_wiki.jpg"/>
          <p:cNvPicPr>
            <a:picLocks noChangeAspect="1" noChangeArrowheads="1"/>
          </p:cNvPicPr>
          <p:nvPr/>
        </p:nvPicPr>
        <p:blipFill>
          <a:blip r:embed="rId3" cstate="print"/>
          <a:stretch>
            <a:fillRect/>
          </a:stretch>
        </p:blipFill>
        <p:spPr bwMode="auto">
          <a:xfrm>
            <a:off x="4725207" y="324254"/>
            <a:ext cx="3428193" cy="1714096"/>
          </a:xfrm>
          <a:prstGeom prst="rect">
            <a:avLst/>
          </a:prstGeom>
          <a:noFill/>
        </p:spPr>
      </p:pic>
      <p:pic>
        <p:nvPicPr>
          <p:cNvPr id="1028" name="Picture 4" descr="\\gearbox\gbxdfs\!Scratch\brianm\For_Jeramy\Borderlands 11th Hour\Concept Art\For GDC\Style Sheets\style_c_wiki.jpg"/>
          <p:cNvPicPr>
            <a:picLocks noChangeAspect="1" noChangeArrowheads="1"/>
          </p:cNvPicPr>
          <p:nvPr/>
        </p:nvPicPr>
        <p:blipFill>
          <a:blip r:embed="rId4" cstate="print"/>
          <a:stretch>
            <a:fillRect/>
          </a:stretch>
        </p:blipFill>
        <p:spPr bwMode="auto">
          <a:xfrm>
            <a:off x="914400" y="2305050"/>
            <a:ext cx="3429000" cy="1714500"/>
          </a:xfrm>
          <a:prstGeom prst="rect">
            <a:avLst/>
          </a:prstGeom>
          <a:noFill/>
        </p:spPr>
      </p:pic>
      <p:pic>
        <p:nvPicPr>
          <p:cNvPr id="1029" name="Picture 5" descr="\\gearbox\gbxdfs\!Scratch\brianm\For_Jeramy\Borderlands 11th Hour\Concept Art\For GDC\Style Sheets\style_d_wiki.jpg"/>
          <p:cNvPicPr>
            <a:picLocks noChangeAspect="1" noChangeArrowheads="1"/>
          </p:cNvPicPr>
          <p:nvPr/>
        </p:nvPicPr>
        <p:blipFill>
          <a:blip r:embed="rId5" cstate="print"/>
          <a:stretch>
            <a:fillRect/>
          </a:stretch>
        </p:blipFill>
        <p:spPr bwMode="auto">
          <a:xfrm>
            <a:off x="4724400" y="2305050"/>
            <a:ext cx="3429000" cy="1714500"/>
          </a:xfrm>
          <a:prstGeom prst="rect">
            <a:avLst/>
          </a:prstGeom>
          <a:noFill/>
        </p:spPr>
      </p:pic>
      <p:sp>
        <p:nvSpPr>
          <p:cNvPr id="9" name="TextBox 8"/>
          <p:cNvSpPr txBox="1"/>
          <p:nvPr/>
        </p:nvSpPr>
        <p:spPr>
          <a:xfrm>
            <a:off x="914400" y="4061996"/>
            <a:ext cx="7239000" cy="338554"/>
          </a:xfrm>
          <a:prstGeom prst="rect">
            <a:avLst/>
          </a:prstGeom>
          <a:noFill/>
        </p:spPr>
        <p:txBody>
          <a:bodyPr wrap="square" rtlCol="0">
            <a:spAutoFit/>
          </a:bodyPr>
          <a:lstStyle/>
          <a:p>
            <a:pPr algn="ctr"/>
            <a:r>
              <a:rPr lang="en-US" sz="800" dirty="0" smtClean="0">
                <a:solidFill>
                  <a:schemeClr val="tx1">
                    <a:lumMod val="65000"/>
                    <a:lumOff val="35000"/>
                  </a:schemeClr>
                </a:solidFill>
              </a:rPr>
              <a:t>Representations on this page are trademarked by their respective owners – inclusion on this page is to represent the creative process of how Gearbox develops videogames and Gearbox in no way professes ownership of these images.  All images are used under the Fair Use Doctrine of Section 107, Title 17, US Code</a:t>
            </a:r>
            <a:endParaRPr lang="en-US" sz="8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NaiveEdges_Edge.bmp"/>
          <p:cNvPicPr>
            <a:picLocks noGrp="1" noChangeAspect="1"/>
          </p:cNvPicPr>
          <p:nvPr>
            <p:ph idx="1"/>
          </p:nvPr>
        </p:nvPicPr>
        <p:blipFill>
          <a:blip r:embed="rId2" cstate="print"/>
          <a:stretch>
            <a:fillRect/>
          </a:stretch>
        </p:blipFill>
        <p:spPr>
          <a:xfrm>
            <a:off x="914400" y="274320"/>
            <a:ext cx="7315199" cy="4114800"/>
          </a:xfr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Naive Sobel Filter - Composite</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solidFill>
                  <a:schemeClr val="bg1"/>
                </a:solidFill>
              </a:rPr>
              <a:t>Naive Sobel Filter</a:t>
            </a:r>
            <a:endParaRPr lang="en-US" b="1" dirty="0">
              <a:solidFill>
                <a:schemeClr val="bg1"/>
              </a:solidFill>
            </a:endParaRPr>
          </a:p>
        </p:txBody>
      </p:sp>
      <p:sp>
        <p:nvSpPr>
          <p:cNvPr id="5" name="Content Placeholder 4"/>
          <p:cNvSpPr>
            <a:spLocks noGrp="1"/>
          </p:cNvSpPr>
          <p:nvPr>
            <p:ph idx="1"/>
          </p:nvPr>
        </p:nvSpPr>
        <p:spPr/>
        <p:txBody>
          <a:bodyPr>
            <a:noAutofit/>
          </a:bodyPr>
          <a:lstStyle/>
          <a:p>
            <a:r>
              <a:rPr lang="en-US" sz="2400" b="1" dirty="0" smtClean="0">
                <a:solidFill>
                  <a:schemeClr val="bg1"/>
                </a:solidFill>
              </a:rPr>
              <a:t>Good News:</a:t>
            </a:r>
          </a:p>
          <a:p>
            <a:pPr lvl="1"/>
            <a:r>
              <a:rPr lang="en-US" sz="2000" b="1" dirty="0" smtClean="0">
                <a:solidFill>
                  <a:schemeClr val="bg1"/>
                </a:solidFill>
              </a:rPr>
              <a:t>The filter works</a:t>
            </a:r>
          </a:p>
          <a:p>
            <a:r>
              <a:rPr lang="en-US" sz="2400" b="1" dirty="0" smtClean="0">
                <a:solidFill>
                  <a:schemeClr val="bg1"/>
                </a:solidFill>
              </a:rPr>
              <a:t>Bad News:</a:t>
            </a:r>
          </a:p>
          <a:p>
            <a:pPr lvl="1"/>
            <a:r>
              <a:rPr lang="en-US" sz="2000" b="1" dirty="0" smtClean="0">
                <a:solidFill>
                  <a:schemeClr val="bg1"/>
                </a:solidFill>
              </a:rPr>
              <a:t>It’s ugly, and needs more tweaking</a:t>
            </a:r>
          </a:p>
          <a:p>
            <a:pPr lvl="1"/>
            <a:r>
              <a:rPr lang="en-US" sz="2000" b="1" dirty="0" smtClean="0">
                <a:solidFill>
                  <a:schemeClr val="bg1"/>
                </a:solidFill>
              </a:rPr>
              <a:t>Edges are computed on both sides of the edge</a:t>
            </a:r>
          </a:p>
          <a:p>
            <a:pPr lvl="1"/>
            <a:r>
              <a:rPr lang="en-US" sz="2000" b="1" dirty="0" smtClean="0">
                <a:solidFill>
                  <a:schemeClr val="bg1"/>
                </a:solidFill>
              </a:rPr>
              <a:t>Noisy depth information generates noise</a:t>
            </a:r>
          </a:p>
          <a:p>
            <a:pPr lvl="1"/>
            <a:r>
              <a:rPr lang="en-US" sz="2000" b="1" dirty="0" smtClean="0">
                <a:solidFill>
                  <a:schemeClr val="bg1"/>
                </a:solidFill>
              </a:rPr>
              <a:t>Every other post process breaks due with the depth and the color being incoherent (Fog, Depth of Field, Bloom, Distortion)</a:t>
            </a:r>
          </a:p>
        </p:txBody>
      </p:sp>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Sobel Filter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381000" y="971550"/>
            <a:ext cx="8305800" cy="3886200"/>
          </a:xfrm>
          <a:prstGeom prst="round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normAutofit fontScale="90000"/>
          </a:bodyPr>
          <a:lstStyle/>
          <a:p>
            <a:r>
              <a:rPr lang="en-US" b="1" dirty="0" smtClean="0">
                <a:solidFill>
                  <a:schemeClr val="bg1"/>
                </a:solidFill>
              </a:rPr>
              <a:t>Improved Sobel </a:t>
            </a:r>
            <a:r>
              <a:rPr lang="en-US" b="1" dirty="0" err="1" smtClean="0">
                <a:solidFill>
                  <a:schemeClr val="bg1"/>
                </a:solidFill>
              </a:rPr>
              <a:t>Shader</a:t>
            </a:r>
            <a:r>
              <a:rPr lang="en-US" b="1" dirty="0" smtClean="0">
                <a:solidFill>
                  <a:schemeClr val="bg1"/>
                </a:solidFill>
              </a:rPr>
              <a:t> </a:t>
            </a:r>
            <a:r>
              <a:rPr lang="en-US" b="1" dirty="0" err="1" smtClean="0">
                <a:solidFill>
                  <a:schemeClr val="bg1"/>
                </a:solidFill>
              </a:rPr>
              <a:t>Pseudocode</a:t>
            </a:r>
            <a:endParaRPr lang="en-US" b="1" dirty="0">
              <a:solidFill>
                <a:schemeClr val="bg1"/>
              </a:solidFill>
            </a:endParaRPr>
          </a:p>
        </p:txBody>
      </p:sp>
      <p:sp>
        <p:nvSpPr>
          <p:cNvPr id="5" name="Content Placeholder 4"/>
          <p:cNvSpPr>
            <a:spLocks noGrp="1"/>
          </p:cNvSpPr>
          <p:nvPr>
            <p:ph idx="1"/>
          </p:nvPr>
        </p:nvSpPr>
        <p:spPr/>
        <p:txBody>
          <a:bodyPr>
            <a:normAutofit fontScale="92500" lnSpcReduction="20000"/>
          </a:bodyPr>
          <a:lstStyle/>
          <a:p>
            <a:pPr>
              <a:buNone/>
            </a:pPr>
            <a:r>
              <a:rPr lang="en-US" sz="1600" b="1" dirty="0" smtClean="0">
                <a:solidFill>
                  <a:schemeClr val="bg1"/>
                </a:solidFill>
                <a:latin typeface="Courier New" pitchFamily="49" charset="0"/>
                <a:cs typeface="Courier New" pitchFamily="49" charset="0"/>
              </a:rPr>
              <a:t>// Our Depth is W not Z</a:t>
            </a:r>
          </a:p>
          <a:p>
            <a:pPr>
              <a:buNone/>
            </a:pPr>
            <a:r>
              <a:rPr lang="en-US" sz="1600" b="1" dirty="0" smtClean="0">
                <a:solidFill>
                  <a:schemeClr val="bg1"/>
                </a:solidFill>
                <a:latin typeface="Courier New" pitchFamily="49" charset="0"/>
                <a:cs typeface="Courier New" pitchFamily="49" charset="0"/>
              </a:rPr>
              <a:t>float </a:t>
            </a:r>
            <a:r>
              <a:rPr lang="en-US" sz="1600" b="1" dirty="0" err="1" smtClean="0">
                <a:solidFill>
                  <a:schemeClr val="bg1"/>
                </a:solidFill>
                <a:latin typeface="Courier New" pitchFamily="49" charset="0"/>
                <a:cs typeface="Courier New" pitchFamily="49" charset="0"/>
              </a:rPr>
              <a:t>CenterDepth</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GetCenterDepth</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CenterUV</a:t>
            </a:r>
            <a:r>
              <a:rPr lang="en-US" sz="1600" b="1" dirty="0" smtClean="0">
                <a:solidFill>
                  <a:schemeClr val="bg1"/>
                </a:solidFill>
                <a:latin typeface="Courier New" pitchFamily="49" charset="0"/>
                <a:cs typeface="Courier New" pitchFamily="49" charset="0"/>
              </a:rPr>
              <a:t> );</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GetDiagDepths</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DiagTexelUVs</a:t>
            </a:r>
            <a:r>
              <a:rPr lang="en-US" sz="1600" b="1" dirty="0" smtClean="0">
                <a:solidFill>
                  <a:schemeClr val="bg1"/>
                </a:solidFill>
                <a:latin typeface="Courier New" pitchFamily="49" charset="0"/>
                <a:cs typeface="Courier New" pitchFamily="49" charset="0"/>
              </a:rPr>
              <a:t>[] );</a:t>
            </a:r>
          </a:p>
          <a:p>
            <a:pPr>
              <a:buNone/>
            </a:pPr>
            <a:r>
              <a:rPr lang="en-US" sz="1600" b="1" dirty="0" smtClean="0">
                <a:solidFill>
                  <a:schemeClr val="bg1"/>
                </a:solidFill>
                <a:latin typeface="Courier New" pitchFamily="49" charset="0"/>
                <a:cs typeface="Courier New" pitchFamily="49" charset="0"/>
              </a:rPr>
              <a:t>float4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GetAxisDepths</a:t>
            </a:r>
            <a:r>
              <a:rPr lang="en-US" sz="1600" b="1" dirty="0" smtClean="0">
                <a:solidFill>
                  <a:schemeClr val="bg1"/>
                </a:solidFill>
                <a:latin typeface="Courier New" pitchFamily="49" charset="0"/>
                <a:cs typeface="Courier New" pitchFamily="49" charset="0"/>
              </a:rPr>
              <a:t>( </a:t>
            </a:r>
            <a:r>
              <a:rPr lang="en-US" sz="1600" b="1" dirty="0" err="1" smtClean="0">
                <a:solidFill>
                  <a:schemeClr val="bg1"/>
                </a:solidFill>
                <a:latin typeface="Courier New" pitchFamily="49" charset="0"/>
                <a:cs typeface="Courier New" pitchFamily="49" charset="0"/>
              </a:rPr>
              <a:t>AxisTexelUvs</a:t>
            </a:r>
            <a:r>
              <a:rPr lang="en-US" sz="1600" b="1" dirty="0" smtClean="0">
                <a:solidFill>
                  <a:schemeClr val="bg1"/>
                </a:solidFill>
                <a:latin typeface="Courier New" pitchFamily="49" charset="0"/>
                <a:cs typeface="Courier New" pitchFamily="49" charset="0"/>
              </a:rPr>
              <a:t>[] );</a:t>
            </a:r>
          </a:p>
          <a:p>
            <a:pPr>
              <a:buNone/>
            </a:pPr>
            <a:endParaRPr lang="en-US" sz="1600" b="1" dirty="0">
              <a:solidFill>
                <a:schemeClr val="bg1"/>
              </a:solidFill>
              <a:latin typeface="Courier New" pitchFamily="49" charset="0"/>
              <a:cs typeface="Courier New" pitchFamily="49" charset="0"/>
            </a:endParaRPr>
          </a:p>
          <a:p>
            <a:pPr>
              <a:buNone/>
            </a:pPr>
            <a:r>
              <a:rPr lang="en-US" sz="1600" b="1" dirty="0" smtClean="0">
                <a:solidFill>
                  <a:schemeClr val="bg1"/>
                </a:solidFill>
                <a:latin typeface="Courier New" pitchFamily="49" charset="0"/>
                <a:cs typeface="Courier New" pitchFamily="49" charset="0"/>
              </a:rPr>
              <a:t>// Discard exterior edge </a:t>
            </a:r>
            <a:r>
              <a:rPr lang="en-US" sz="1600" b="1" dirty="0" err="1" smtClean="0">
                <a:solidFill>
                  <a:schemeClr val="bg1"/>
                </a:solidFill>
                <a:latin typeface="Courier New" pitchFamily="49" charset="0"/>
                <a:cs typeface="Courier New" pitchFamily="49" charset="0"/>
              </a:rPr>
              <a:t>texels</a:t>
            </a:r>
            <a:endParaRPr lang="en-US" sz="1600" b="1" dirty="0" smtClean="0">
              <a:solidFill>
                <a:schemeClr val="bg1"/>
              </a:solidFill>
              <a:latin typeface="Courier New" pitchFamily="49" charset="0"/>
              <a:cs typeface="Courier New" pitchFamily="49" charset="0"/>
            </a:endParaRPr>
          </a:p>
          <a:p>
            <a:pPr>
              <a:buNone/>
            </a:pPr>
            <a:r>
              <a:rPr lang="en-US" sz="1600" b="1" dirty="0" smtClean="0">
                <a:solidFill>
                  <a:schemeClr val="bg1"/>
                </a:solidFill>
                <a:latin typeface="Courier New" pitchFamily="49" charset="0"/>
                <a:cs typeface="Courier New" pitchFamily="49" charset="0"/>
              </a:rPr>
              <a:t>// Reversing the test gets the other side if you want it...</a:t>
            </a:r>
          </a:p>
          <a:p>
            <a:pPr>
              <a:buNone/>
            </a:pP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&gt;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a:t>
            </a:r>
          </a:p>
          <a:p>
            <a:pPr>
              <a:buNone/>
            </a:pP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&gt;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a:t>
            </a:r>
          </a:p>
          <a:p>
            <a:pPr>
              <a:buNone/>
            </a:pPr>
            <a:endParaRPr lang="en-US" sz="1600" b="1" dirty="0">
              <a:solidFill>
                <a:schemeClr val="bg1"/>
              </a:solidFill>
              <a:latin typeface="Courier New" pitchFamily="49" charset="0"/>
              <a:cs typeface="Courier New" pitchFamily="49" charset="0"/>
            </a:endParaRPr>
          </a:p>
          <a:p>
            <a:pPr>
              <a:buNone/>
            </a:pPr>
            <a:r>
              <a:rPr lang="en-US" sz="1600" b="1" dirty="0" err="1" smtClean="0">
                <a:solidFill>
                  <a:schemeClr val="bg1"/>
                </a:solidFill>
                <a:latin typeface="Courier New" pitchFamily="49" charset="0"/>
                <a:cs typeface="Courier New" pitchFamily="49" charset="0"/>
              </a:rPr>
              <a:t>DepthsDiag</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a:t>
            </a:r>
          </a:p>
          <a:p>
            <a:pPr>
              <a:buNone/>
            </a:pPr>
            <a:r>
              <a:rPr lang="en-US" sz="1600" b="1" dirty="0" err="1" smtClean="0">
                <a:solidFill>
                  <a:schemeClr val="bg1"/>
                </a:solidFill>
                <a:latin typeface="Courier New" pitchFamily="49" charset="0"/>
                <a:cs typeface="Courier New" pitchFamily="49" charset="0"/>
              </a:rPr>
              <a:t>DepthsAxis</a:t>
            </a:r>
            <a:r>
              <a:rPr lang="en-US" sz="1600" b="1" dirty="0" smtClean="0">
                <a:solidFill>
                  <a:schemeClr val="bg1"/>
                </a:solidFill>
                <a:latin typeface="Courier New" pitchFamily="49" charset="0"/>
                <a:cs typeface="Courier New" pitchFamily="49" charset="0"/>
              </a:rPr>
              <a:t> /= </a:t>
            </a:r>
            <a:r>
              <a:rPr lang="en-US" sz="1600" b="1" dirty="0" err="1" smtClean="0">
                <a:solidFill>
                  <a:schemeClr val="bg1"/>
                </a:solidFill>
                <a:latin typeface="Courier New" pitchFamily="49" charset="0"/>
                <a:cs typeface="Courier New" pitchFamily="49" charset="0"/>
              </a:rPr>
              <a:t>CenterDepth.xxxx</a:t>
            </a:r>
            <a:r>
              <a:rPr lang="en-US" sz="1600" b="1" dirty="0" smtClean="0">
                <a:solidFill>
                  <a:schemeClr val="bg1"/>
                </a:solidFill>
                <a:latin typeface="Courier New" pitchFamily="49" charset="0"/>
                <a:cs typeface="Courier New" pitchFamily="49" charset="0"/>
              </a:rPr>
              <a:t>;</a:t>
            </a:r>
          </a:p>
          <a:p>
            <a:pPr>
              <a:buNone/>
            </a:pPr>
            <a:r>
              <a:rPr lang="en-US" sz="1600" b="1" dirty="0" smtClean="0">
                <a:solidFill>
                  <a:schemeClr val="bg1"/>
                </a:solidFill>
                <a:latin typeface="Courier New" pitchFamily="49" charset="0"/>
                <a:cs typeface="Courier New" pitchFamily="49" charset="0"/>
              </a:rPr>
              <a:t>// Same code as previous slide follows etc . . .</a:t>
            </a:r>
          </a:p>
          <a:p>
            <a:pPr>
              <a:buNone/>
            </a:pPr>
            <a:endParaRPr lang="en-US" sz="1600" b="1" dirty="0" smtClean="0">
              <a:solidFill>
                <a:schemeClr val="bg1"/>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NaiveEdges_Edge.bmp"/>
          <p:cNvPicPr>
            <a:picLocks noGrp="1" noChangeAspect="1"/>
          </p:cNvPicPr>
          <p:nvPr>
            <p:ph idx="1"/>
          </p:nvPr>
        </p:nvPicPr>
        <p:blipFill>
          <a:blip r:embed="rId2" cstate="print"/>
          <a:stretch>
            <a:fillRect/>
          </a:stretch>
        </p:blipFill>
        <p:spPr>
          <a:xfrm>
            <a:off x="1076960" y="285751"/>
            <a:ext cx="6990080" cy="3931920"/>
          </a:xfr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Naïve Sobel Filter – Raw Filter</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dgesOnGrass_Edge.bmp"/>
          <p:cNvPicPr>
            <a:picLocks noGrp="1" noChangeAspect="1"/>
          </p:cNvPicPr>
          <p:nvPr>
            <p:ph idx="1"/>
          </p:nvPr>
        </p:nvPicPr>
        <p:blipFill>
          <a:blip r:embed="rId2" cstate="print"/>
          <a:stretch>
            <a:fillRect/>
          </a:stretch>
        </p:blipFill>
        <p:spPr>
          <a:xfrm>
            <a:off x="1076960" y="285750"/>
            <a:ext cx="6990080" cy="3931920"/>
          </a:xfr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Improved Sobel Filter - Raw Filter</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dgesOnGrass_Edge.bmp"/>
          <p:cNvPicPr>
            <a:picLocks noGrp="1" noChangeAspect="1"/>
          </p:cNvPicPr>
          <p:nvPr>
            <p:ph idx="1"/>
          </p:nvPr>
        </p:nvPicPr>
        <p:blipFill>
          <a:blip r:embed="rId2" cstate="print"/>
          <a:stretch>
            <a:fillRect/>
          </a:stretch>
        </p:blipFill>
        <p:spPr>
          <a:xfrm>
            <a:off x="1076960" y="285750"/>
            <a:ext cx="6990080" cy="3931920"/>
          </a:xfrm>
        </p:spPr>
      </p:pic>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Improved Sobel Filter - Composite</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smtClean="0">
                <a:solidFill>
                  <a:schemeClr val="bg1"/>
                </a:solidFill>
              </a:rPr>
              <a:t>Final Sobel Filter</a:t>
            </a:r>
            <a:endParaRPr lang="en-US" b="1" dirty="0">
              <a:solidFill>
                <a:schemeClr val="bg1"/>
              </a:solidFill>
            </a:endParaRPr>
          </a:p>
        </p:txBody>
      </p:sp>
      <p:sp>
        <p:nvSpPr>
          <p:cNvPr id="5" name="Content Placeholder 4"/>
          <p:cNvSpPr>
            <a:spLocks noGrp="1"/>
          </p:cNvSpPr>
          <p:nvPr>
            <p:ph idx="1"/>
          </p:nvPr>
        </p:nvSpPr>
        <p:spPr/>
        <p:txBody>
          <a:bodyPr>
            <a:normAutofit/>
          </a:bodyPr>
          <a:lstStyle/>
          <a:p>
            <a:r>
              <a:rPr lang="en-US" sz="2800" b="1" dirty="0" smtClean="0">
                <a:solidFill>
                  <a:schemeClr val="bg1"/>
                </a:solidFill>
              </a:rPr>
              <a:t>Good News:</a:t>
            </a:r>
          </a:p>
          <a:p>
            <a:pPr lvl="1"/>
            <a:r>
              <a:rPr lang="en-US" sz="2400" b="1" dirty="0" smtClean="0">
                <a:solidFill>
                  <a:schemeClr val="bg1"/>
                </a:solidFill>
              </a:rPr>
              <a:t>We shipped this</a:t>
            </a:r>
          </a:p>
          <a:p>
            <a:r>
              <a:rPr lang="en-US" sz="2800" b="1" dirty="0" smtClean="0">
                <a:solidFill>
                  <a:schemeClr val="bg1"/>
                </a:solidFill>
              </a:rPr>
              <a:t>Bad News:</a:t>
            </a:r>
          </a:p>
          <a:p>
            <a:pPr lvl="1"/>
            <a:r>
              <a:rPr lang="en-US" sz="2400" b="1" dirty="0" smtClean="0">
                <a:solidFill>
                  <a:schemeClr val="bg1"/>
                </a:solidFill>
              </a:rPr>
              <a:t>Each platform (PC, X360, PS3) has a different pipeline</a:t>
            </a:r>
          </a:p>
          <a:p>
            <a:pPr lvl="1"/>
            <a:r>
              <a:rPr lang="en-US" sz="2400" b="1" dirty="0" smtClean="0">
                <a:solidFill>
                  <a:schemeClr val="bg1"/>
                </a:solidFill>
              </a:rPr>
              <a:t>Could not compute all the edges we wanted</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Borderlands_1280x720.bmp"/>
          <p:cNvPicPr preferRelativeResize="0">
            <a:picLocks noGrp="1" noChangeAspect="1"/>
          </p:cNvPicPr>
          <p:nvPr>
            <p:ph idx="1"/>
          </p:nvPr>
        </p:nvPicPr>
        <p:blipFill>
          <a:blip r:embed="rId2" cstate="print"/>
          <a:stretch>
            <a:fillRect/>
          </a:stretch>
        </p:blipFill>
        <p:spPr>
          <a:xfrm>
            <a:off x="1076961" y="240030"/>
            <a:ext cx="6990079" cy="3931920"/>
          </a:xfrm>
          <a:prstGeom prst="rect">
            <a:avLst/>
          </a:prstGeom>
          <a:noFill/>
          <a:ln>
            <a:noFill/>
          </a:ln>
        </p:spPr>
      </p:pic>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Recap – Without any Processing</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Borderlands_1280x720.bmp"/>
          <p:cNvPicPr preferRelativeResize="0">
            <a:picLocks noGrp="1" noChangeAspect="1"/>
          </p:cNvPicPr>
          <p:nvPr>
            <p:ph idx="1"/>
          </p:nvPr>
        </p:nvPicPr>
        <p:blipFill>
          <a:blip r:embed="rId2" cstate="print"/>
          <a:stretch>
            <a:fillRect/>
          </a:stretch>
        </p:blipFill>
        <p:spPr>
          <a:xfrm>
            <a:off x="1078558" y="240030"/>
            <a:ext cx="6986885" cy="3931920"/>
          </a:xfrm>
          <a:prstGeom prst="rect">
            <a:avLst/>
          </a:prstGeom>
          <a:noFill/>
          <a:ln>
            <a:noFill/>
          </a:ln>
        </p:spPr>
      </p:pic>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Recap – Final Composite</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Emergent Problems</a:t>
            </a:r>
            <a:endParaRPr lang="en-US" b="1" dirty="0">
              <a:solidFill>
                <a:schemeClr val="bg1"/>
              </a:solidFill>
            </a:endParaRPr>
          </a:p>
        </p:txBody>
      </p:sp>
      <p:sp>
        <p:nvSpPr>
          <p:cNvPr id="3" name="Content Placeholder 2"/>
          <p:cNvSpPr>
            <a:spLocks noGrp="1"/>
          </p:cNvSpPr>
          <p:nvPr>
            <p:ph idx="1"/>
          </p:nvPr>
        </p:nvSpPr>
        <p:spPr/>
        <p:txBody>
          <a:bodyPr>
            <a:normAutofit/>
          </a:bodyPr>
          <a:lstStyle/>
          <a:p>
            <a:r>
              <a:rPr lang="en-US" sz="2800" b="1" dirty="0" smtClean="0">
                <a:solidFill>
                  <a:schemeClr val="bg1"/>
                </a:solidFill>
              </a:rPr>
              <a:t>Black Outlines are dependant on depth precision and range</a:t>
            </a:r>
          </a:p>
          <a:p>
            <a:pPr marL="342900" lvl="1" indent="-342900">
              <a:buFont typeface="Arial" pitchFamily="34" charset="0"/>
              <a:buChar char="•"/>
            </a:pPr>
            <a:r>
              <a:rPr lang="en-US" b="1" dirty="0" err="1" smtClean="0">
                <a:solidFill>
                  <a:schemeClr val="bg1"/>
                </a:solidFill>
              </a:rPr>
              <a:t>Postprocess</a:t>
            </a:r>
            <a:r>
              <a:rPr lang="en-US" b="1" dirty="0" smtClean="0">
                <a:solidFill>
                  <a:schemeClr val="bg1"/>
                </a:solidFill>
              </a:rPr>
              <a:t> Screen Effects affected outlines</a:t>
            </a:r>
          </a:p>
          <a:p>
            <a:pPr marL="342900" lvl="1" indent="-342900">
              <a:buFont typeface="Arial" pitchFamily="34" charset="0"/>
              <a:buChar char="•"/>
            </a:pPr>
            <a:r>
              <a:rPr lang="en-US" b="1" dirty="0" smtClean="0">
                <a:solidFill>
                  <a:schemeClr val="bg1"/>
                </a:solidFill>
              </a:rPr>
              <a:t>Foliage </a:t>
            </a:r>
            <a:r>
              <a:rPr lang="en-US" b="1" dirty="0">
                <a:solidFill>
                  <a:schemeClr val="bg1"/>
                </a:solidFill>
              </a:rPr>
              <a:t>is still </a:t>
            </a:r>
            <a:r>
              <a:rPr lang="en-US" b="1" dirty="0" smtClean="0">
                <a:solidFill>
                  <a:schemeClr val="bg1"/>
                </a:solidFill>
              </a:rPr>
              <a:t>ugly</a:t>
            </a:r>
          </a:p>
          <a:p>
            <a:r>
              <a:rPr lang="en-US" sz="2800" b="1" dirty="0" smtClean="0">
                <a:solidFill>
                  <a:schemeClr val="bg1"/>
                </a:solidFill>
              </a:rPr>
              <a:t>Resolution Dependant</a:t>
            </a:r>
          </a:p>
          <a:p>
            <a:r>
              <a:rPr lang="en-US" sz="2800" b="1" dirty="0" smtClean="0">
                <a:solidFill>
                  <a:schemeClr val="bg1"/>
                </a:solidFill>
              </a:rPr>
              <a:t>Could not get all the edges we wanted</a:t>
            </a:r>
          </a:p>
          <a:p>
            <a:pPr marL="342900" lvl="1" indent="-342900">
              <a:buNone/>
            </a:pPr>
            <a:endParaRPr lang="en-US" b="1" dirty="0" smtClean="0">
              <a:solidFill>
                <a:schemeClr val="bg1"/>
              </a:solidFill>
            </a:endParaRPr>
          </a:p>
          <a:p>
            <a:pPr lvl="1"/>
            <a:endParaRPr lang="en-US" b="1" dirty="0" smtClean="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Emergent Problems</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Concept. </a:t>
            </a:r>
            <a:r>
              <a:rPr lang="en-US" sz="1600" dirty="0" smtClean="0">
                <a:solidFill>
                  <a:schemeClr val="bg1">
                    <a:lumMod val="95000"/>
                  </a:schemeClr>
                </a:solidFill>
                <a:latin typeface="Impact" pitchFamily="34" charset="0"/>
              </a:rPr>
              <a:t>April 2005 – October 2005</a:t>
            </a:r>
            <a:endParaRPr lang="en-US" sz="3200" dirty="0">
              <a:solidFill>
                <a:schemeClr val="bg1">
                  <a:lumMod val="95000"/>
                </a:schemeClr>
              </a:solidFill>
              <a:latin typeface="Impact" pitchFamily="34" charset="0"/>
            </a:endParaRPr>
          </a:p>
        </p:txBody>
      </p:sp>
      <p:sp>
        <p:nvSpPr>
          <p:cNvPr id="9" name="TextBox 8"/>
          <p:cNvSpPr txBox="1"/>
          <p:nvPr/>
        </p:nvSpPr>
        <p:spPr>
          <a:xfrm>
            <a:off x="990600" y="4061996"/>
            <a:ext cx="7239000" cy="338554"/>
          </a:xfrm>
          <a:prstGeom prst="rect">
            <a:avLst/>
          </a:prstGeom>
          <a:noFill/>
        </p:spPr>
        <p:txBody>
          <a:bodyPr wrap="square" rtlCol="0">
            <a:spAutoFit/>
          </a:bodyPr>
          <a:lstStyle/>
          <a:p>
            <a:pPr algn="ctr"/>
            <a:r>
              <a:rPr lang="en-US" sz="800" dirty="0" smtClean="0">
                <a:solidFill>
                  <a:schemeClr val="tx1">
                    <a:lumMod val="65000"/>
                    <a:lumOff val="35000"/>
                  </a:schemeClr>
                </a:solidFill>
              </a:rPr>
              <a:t>Representations on this page are trademarked by their respective owners – inclusion on this page is to represent the creative process of how Gearbox develops videogames and Gearbox in no way professes ownership of these images.  All images are used under the Fair Use Doctrine of Section 107, Title 17, US Code</a:t>
            </a:r>
            <a:endParaRPr lang="en-US" sz="800" dirty="0">
              <a:solidFill>
                <a:schemeClr val="tx1">
                  <a:lumMod val="65000"/>
                  <a:lumOff val="35000"/>
                </a:schemeClr>
              </a:solidFill>
            </a:endParaRPr>
          </a:p>
        </p:txBody>
      </p:sp>
      <p:pic>
        <p:nvPicPr>
          <p:cNvPr id="8" name="Picture 3" descr="\\gearbox\gbxdfs\!Scratch\brianm\For_Jeramy\Borderlands 11th Hour\Concept Art\For GDC\Style Sheets\style_b_wiki.jpg"/>
          <p:cNvPicPr>
            <a:picLocks noChangeAspect="1" noChangeArrowheads="1"/>
          </p:cNvPicPr>
          <p:nvPr/>
        </p:nvPicPr>
        <p:blipFill>
          <a:blip r:embed="rId2" cstate="print"/>
          <a:srcRect/>
          <a:stretch>
            <a:fillRect/>
          </a:stretch>
        </p:blipFill>
        <p:spPr bwMode="auto">
          <a:xfrm>
            <a:off x="915891" y="361950"/>
            <a:ext cx="7313709" cy="365760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smtClean="0">
                <a:solidFill>
                  <a:schemeClr val="bg1"/>
                </a:solidFill>
              </a:rPr>
              <a:t>Resolution Dependant</a:t>
            </a:r>
            <a:br>
              <a:rPr lang="en-US" b="1" dirty="0" smtClean="0">
                <a:solidFill>
                  <a:schemeClr val="bg1"/>
                </a:solidFill>
              </a:rPr>
            </a:br>
            <a:r>
              <a:rPr lang="en-US" sz="3100" b="1" dirty="0" smtClean="0">
                <a:solidFill>
                  <a:schemeClr val="bg1"/>
                </a:solidFill>
              </a:rPr>
              <a:t>(we did not solve this)</a:t>
            </a:r>
            <a:endParaRPr lang="en-US" sz="3100" b="1" dirty="0">
              <a:solidFill>
                <a:schemeClr val="bg1"/>
              </a:solidFill>
            </a:endParaRPr>
          </a:p>
        </p:txBody>
      </p:sp>
      <p:sp>
        <p:nvSpPr>
          <p:cNvPr id="10" name="Text Placeholder 9"/>
          <p:cNvSpPr>
            <a:spLocks noGrp="1"/>
          </p:cNvSpPr>
          <p:nvPr>
            <p:ph type="body" idx="1"/>
          </p:nvPr>
        </p:nvSpPr>
        <p:spPr>
          <a:xfrm>
            <a:off x="228600" y="1276350"/>
            <a:ext cx="4040188" cy="479822"/>
          </a:xfrm>
        </p:spPr>
        <p:txBody>
          <a:bodyPr>
            <a:normAutofit/>
          </a:bodyPr>
          <a:lstStyle/>
          <a:p>
            <a:r>
              <a:rPr lang="en-US" dirty="0">
                <a:solidFill>
                  <a:schemeClr val="bg1"/>
                </a:solidFill>
              </a:rPr>
              <a:t>320x180</a:t>
            </a:r>
          </a:p>
        </p:txBody>
      </p:sp>
      <p:pic>
        <p:nvPicPr>
          <p:cNvPr id="8" name="Content Placeholder 7" descr="Borderlands_320x180.bmp"/>
          <p:cNvPicPr>
            <a:picLocks noGrp="1" noChangeAspect="1"/>
          </p:cNvPicPr>
          <p:nvPr>
            <p:ph sz="half" idx="2"/>
          </p:nvPr>
        </p:nvPicPr>
        <p:blipFill>
          <a:blip r:embed="rId2" cstate="print"/>
          <a:stretch>
            <a:fillRect/>
          </a:stretch>
        </p:blipFill>
        <p:spPr>
          <a:xfrm>
            <a:off x="228600" y="1733550"/>
            <a:ext cx="4226557" cy="2377440"/>
          </a:xfrm>
        </p:spPr>
      </p:pic>
      <p:sp>
        <p:nvSpPr>
          <p:cNvPr id="11" name="Text Placeholder 10"/>
          <p:cNvSpPr>
            <a:spLocks noGrp="1"/>
          </p:cNvSpPr>
          <p:nvPr>
            <p:ph type="body" sz="quarter" idx="3"/>
          </p:nvPr>
        </p:nvSpPr>
        <p:spPr>
          <a:xfrm>
            <a:off x="4648200" y="1276350"/>
            <a:ext cx="4041775" cy="479822"/>
          </a:xfrm>
        </p:spPr>
        <p:txBody>
          <a:bodyPr>
            <a:normAutofit/>
          </a:bodyPr>
          <a:lstStyle/>
          <a:p>
            <a:r>
              <a:rPr lang="en-US" dirty="0">
                <a:solidFill>
                  <a:schemeClr val="bg1"/>
                </a:solidFill>
              </a:rPr>
              <a:t>1280x720</a:t>
            </a:r>
          </a:p>
        </p:txBody>
      </p:sp>
      <p:pic>
        <p:nvPicPr>
          <p:cNvPr id="9" name="Content Placeholder 8" descr="Borderlands_1280x720.bmp"/>
          <p:cNvPicPr>
            <a:picLocks noGrp="1" noChangeAspect="1"/>
          </p:cNvPicPr>
          <p:nvPr>
            <p:ph sz="quarter" idx="4"/>
          </p:nvPr>
        </p:nvPicPr>
        <p:blipFill>
          <a:blip r:embed="rId3" cstate="print"/>
          <a:stretch>
            <a:fillRect/>
          </a:stretch>
        </p:blipFill>
        <p:spPr>
          <a:xfrm>
            <a:off x="4648200" y="1733550"/>
            <a:ext cx="4228062" cy="2377440"/>
          </a:xfrm>
        </p:spPr>
      </p:pic>
      <p:sp>
        <p:nvSpPr>
          <p:cNvPr id="7" name="TextBox 6"/>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Resolution Dependant</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Borderlands_1280x720.bmp"/>
          <p:cNvPicPr preferRelativeResize="0">
            <a:picLocks noGrp="1" noChangeAspect="1"/>
          </p:cNvPicPr>
          <p:nvPr>
            <p:ph idx="1"/>
          </p:nvPr>
        </p:nvPicPr>
        <p:blipFill>
          <a:blip r:embed="rId2" cstate="print"/>
          <a:stretch>
            <a:fillRect/>
          </a:stretch>
        </p:blipFill>
        <p:spPr>
          <a:xfrm>
            <a:off x="1078558" y="240928"/>
            <a:ext cx="6986885" cy="3930123"/>
          </a:xfrm>
          <a:prstGeom prst="rect">
            <a:avLst/>
          </a:prstGeom>
          <a:noFill/>
          <a:ln>
            <a:noFill/>
          </a:ln>
        </p:spPr>
      </p:pic>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Lines we could not get</a:t>
            </a:r>
            <a:endParaRPr lang="en-US" sz="3200" dirty="0">
              <a:solidFill>
                <a:schemeClr val="bg1">
                  <a:lumMod val="95000"/>
                </a:schemeClr>
              </a:solidFill>
              <a:latin typeface="Impact" pitchFamily="34" charset="0"/>
            </a:endParaRPr>
          </a:p>
        </p:txBody>
      </p:sp>
      <p:sp>
        <p:nvSpPr>
          <p:cNvPr id="4" name="Up Arrow 3"/>
          <p:cNvSpPr/>
          <p:nvPr/>
        </p:nvSpPr>
        <p:spPr>
          <a:xfrm>
            <a:off x="3276600" y="2419350"/>
            <a:ext cx="484632" cy="4572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p:cNvSpPr/>
          <p:nvPr/>
        </p:nvSpPr>
        <p:spPr>
          <a:xfrm rot="3566481">
            <a:off x="4212166" y="2444629"/>
            <a:ext cx="484632" cy="7460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rot="3566481">
            <a:off x="4721741" y="2920927"/>
            <a:ext cx="484632" cy="978408"/>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smtClean="0">
                <a:solidFill>
                  <a:schemeClr val="bg1"/>
                </a:solidFill>
              </a:rPr>
              <a:t>Fixing the Foliage</a:t>
            </a:r>
            <a:endParaRPr lang="en-US" b="1" dirty="0">
              <a:solidFill>
                <a:schemeClr val="bg1"/>
              </a:solidFill>
            </a:endParaRPr>
          </a:p>
        </p:txBody>
      </p:sp>
      <p:sp>
        <p:nvSpPr>
          <p:cNvPr id="5" name="Content Placeholder 4"/>
          <p:cNvSpPr>
            <a:spLocks noGrp="1"/>
          </p:cNvSpPr>
          <p:nvPr>
            <p:ph idx="1"/>
          </p:nvPr>
        </p:nvSpPr>
        <p:spPr/>
        <p:txBody>
          <a:bodyPr>
            <a:normAutofit/>
          </a:bodyPr>
          <a:lstStyle/>
          <a:p>
            <a:r>
              <a:rPr lang="en-US" sz="2800" b="1" dirty="0" smtClean="0">
                <a:solidFill>
                  <a:schemeClr val="bg1"/>
                </a:solidFill>
              </a:rPr>
              <a:t>Mask out the foliage with a stencil test</a:t>
            </a:r>
          </a:p>
          <a:p>
            <a:r>
              <a:rPr lang="en-US" sz="2800" b="1" dirty="0" smtClean="0">
                <a:solidFill>
                  <a:schemeClr val="bg1"/>
                </a:solidFill>
              </a:rPr>
              <a:t>Set per-material property to control the stencil value so artists can control what has edges</a:t>
            </a:r>
          </a:p>
          <a:p>
            <a:r>
              <a:rPr lang="en-US" sz="2800" b="1" dirty="0" smtClean="0">
                <a:solidFill>
                  <a:schemeClr val="bg1"/>
                </a:solidFill>
              </a:rPr>
              <a:t>Required foliage be masked and not alpha-blended</a:t>
            </a:r>
          </a:p>
        </p:txBody>
      </p:sp>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Foliage Problem</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dgesOnGrass_Edge.bmp"/>
          <p:cNvPicPr>
            <a:picLocks noGrp="1" noChangeAspect="1"/>
          </p:cNvPicPr>
          <p:nvPr>
            <p:ph idx="1"/>
          </p:nvPr>
        </p:nvPicPr>
        <p:blipFill>
          <a:blip r:embed="rId2" cstate="print"/>
          <a:stretch>
            <a:fillRect/>
          </a:stretch>
        </p:blipFill>
        <p:spPr>
          <a:xfrm>
            <a:off x="1076960" y="285750"/>
            <a:ext cx="6990080" cy="3931920"/>
          </a:xfrm>
        </p:spPr>
      </p:pic>
      <p:sp>
        <p:nvSpPr>
          <p:cNvPr id="5" name="TextBox 4"/>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Foliage Problem</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dgesOnGrass_Edge.bmp"/>
          <p:cNvPicPr>
            <a:picLocks noGrp="1" noChangeAspect="1"/>
          </p:cNvPicPr>
          <p:nvPr>
            <p:ph idx="1"/>
          </p:nvPr>
        </p:nvPicPr>
        <p:blipFill>
          <a:blip r:embed="rId2" cstate="print"/>
          <a:stretch>
            <a:fillRect/>
          </a:stretch>
        </p:blipFill>
        <p:spPr>
          <a:xfrm>
            <a:off x="1076960" y="285750"/>
            <a:ext cx="6990080" cy="3931920"/>
          </a:xfrm>
        </p:spPr>
      </p:pic>
      <p:sp>
        <p:nvSpPr>
          <p:cNvPr id="6" name="TextBox 5"/>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Foliage Problem – Stencil Masked</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Depth Precision</a:t>
            </a:r>
            <a:endParaRPr lang="en-US" b="1" dirty="0">
              <a:solidFill>
                <a:schemeClr val="bg1"/>
              </a:solidFill>
            </a:endParaRPr>
          </a:p>
        </p:txBody>
      </p:sp>
      <p:sp>
        <p:nvSpPr>
          <p:cNvPr id="3" name="Content Placeholder 2"/>
          <p:cNvSpPr>
            <a:spLocks noGrp="1"/>
          </p:cNvSpPr>
          <p:nvPr>
            <p:ph idx="1"/>
          </p:nvPr>
        </p:nvSpPr>
        <p:spPr/>
        <p:txBody>
          <a:bodyPr>
            <a:normAutofit/>
          </a:bodyPr>
          <a:lstStyle/>
          <a:p>
            <a:r>
              <a:rPr lang="en-US" sz="2400" b="1" dirty="0" smtClean="0">
                <a:solidFill>
                  <a:schemeClr val="bg1"/>
                </a:solidFill>
              </a:rPr>
              <a:t>Game outputs W to the alpha channel of our frame buffer</a:t>
            </a:r>
          </a:p>
          <a:p>
            <a:r>
              <a:rPr lang="en-US" sz="2400" b="1" dirty="0" smtClean="0">
                <a:solidFill>
                  <a:schemeClr val="bg1"/>
                </a:solidFill>
              </a:rPr>
              <a:t>W Values originally ranged from 10..65504 only use 12.5 of the 30 available exponents and do not use the sign bit</a:t>
            </a:r>
          </a:p>
          <a:p>
            <a:r>
              <a:rPr lang="en-US" sz="2400" b="1" dirty="0" smtClean="0">
                <a:solidFill>
                  <a:schemeClr val="bg1"/>
                </a:solidFill>
              </a:rPr>
              <a:t>Wastes 80% of the range!</a:t>
            </a:r>
          </a:p>
          <a:p>
            <a:r>
              <a:rPr lang="en-US" sz="2400" b="1" dirty="0" smtClean="0">
                <a:solidFill>
                  <a:schemeClr val="bg1"/>
                </a:solidFill>
              </a:rPr>
              <a:t>Our max viewable distance is much larger than 65504 units</a:t>
            </a:r>
          </a:p>
          <a:p>
            <a:r>
              <a:rPr lang="en-US" sz="2400" b="1" dirty="0" smtClean="0">
                <a:solidFill>
                  <a:schemeClr val="bg1"/>
                </a:solidFill>
              </a:rPr>
              <a:t>Fixed it all with a new W encoding</a:t>
            </a:r>
            <a:endParaRPr lang="en-US" sz="2400" b="1" dirty="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Depth Precision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Encoding Depth Intelligently</a:t>
            </a:r>
            <a:endParaRPr lang="en-US" b="1" dirty="0">
              <a:solidFill>
                <a:schemeClr val="bg1"/>
              </a:solidFill>
            </a:endParaRPr>
          </a:p>
        </p:txBody>
      </p:sp>
      <p:sp>
        <p:nvSpPr>
          <p:cNvPr id="3" name="Content Placeholder 2"/>
          <p:cNvSpPr>
            <a:spLocks noGrp="1"/>
          </p:cNvSpPr>
          <p:nvPr>
            <p:ph idx="1"/>
          </p:nvPr>
        </p:nvSpPr>
        <p:spPr/>
        <p:txBody>
          <a:bodyPr>
            <a:normAutofit fontScale="70000" lnSpcReduction="20000"/>
          </a:bodyPr>
          <a:lstStyle/>
          <a:p>
            <a:r>
              <a:rPr lang="en-US" b="1" dirty="0" smtClean="0">
                <a:solidFill>
                  <a:schemeClr val="bg1"/>
                </a:solidFill>
              </a:rPr>
              <a:t>Looked at </a:t>
            </a:r>
            <a:r>
              <a:rPr lang="en-US" b="1" dirty="0" err="1" smtClean="0">
                <a:solidFill>
                  <a:schemeClr val="bg1"/>
                </a:solidFill>
              </a:rPr>
              <a:t>shader</a:t>
            </a:r>
            <a:r>
              <a:rPr lang="en-US" b="1" dirty="0" smtClean="0">
                <a:solidFill>
                  <a:schemeClr val="bg1"/>
                </a:solidFill>
              </a:rPr>
              <a:t> instruction set:</a:t>
            </a:r>
          </a:p>
          <a:p>
            <a:pPr lvl="1"/>
            <a:r>
              <a:rPr lang="en-US" b="1" dirty="0" smtClean="0">
                <a:solidFill>
                  <a:schemeClr val="bg1"/>
                </a:solidFill>
              </a:rPr>
              <a:t>Tried exp2, log2 encoding</a:t>
            </a:r>
          </a:p>
          <a:p>
            <a:pPr lvl="1"/>
            <a:r>
              <a:rPr lang="en-US" b="1" dirty="0" smtClean="0">
                <a:solidFill>
                  <a:schemeClr val="bg1"/>
                </a:solidFill>
              </a:rPr>
              <a:t>Plotted distribution of values in Excel</a:t>
            </a:r>
          </a:p>
          <a:p>
            <a:pPr lvl="1"/>
            <a:r>
              <a:rPr lang="en-US" b="1" dirty="0" smtClean="0">
                <a:solidFill>
                  <a:schemeClr val="bg1"/>
                </a:solidFill>
              </a:rPr>
              <a:t>Made things worse!</a:t>
            </a:r>
          </a:p>
          <a:p>
            <a:r>
              <a:rPr lang="en-US" b="1" dirty="0" smtClean="0">
                <a:solidFill>
                  <a:schemeClr val="bg1"/>
                </a:solidFill>
              </a:rPr>
              <a:t>Found a better solution:</a:t>
            </a:r>
          </a:p>
          <a:p>
            <a:pPr lvl="1"/>
            <a:r>
              <a:rPr lang="en-US" b="1" dirty="0" smtClean="0">
                <a:solidFill>
                  <a:schemeClr val="bg1"/>
                </a:solidFill>
              </a:rPr>
              <a:t>square W on write to FP16</a:t>
            </a:r>
          </a:p>
          <a:p>
            <a:pPr lvl="1"/>
            <a:r>
              <a:rPr lang="en-US" b="1" dirty="0" err="1" smtClean="0">
                <a:solidFill>
                  <a:schemeClr val="bg1"/>
                </a:solidFill>
              </a:rPr>
              <a:t>sqrt</a:t>
            </a:r>
            <a:r>
              <a:rPr lang="en-US" b="1" dirty="0" smtClean="0">
                <a:solidFill>
                  <a:schemeClr val="bg1"/>
                </a:solidFill>
              </a:rPr>
              <a:t> on read from FP16</a:t>
            </a:r>
          </a:p>
          <a:p>
            <a:pPr lvl="1"/>
            <a:r>
              <a:rPr lang="en-US" b="1" dirty="0" smtClean="0">
                <a:solidFill>
                  <a:schemeClr val="bg1"/>
                </a:solidFill>
              </a:rPr>
              <a:t>Scale W before output so full 0..65504 range is used</a:t>
            </a:r>
          </a:p>
          <a:p>
            <a:pPr lvl="1"/>
            <a:r>
              <a:rPr lang="en-US" b="1" dirty="0" smtClean="0">
                <a:solidFill>
                  <a:schemeClr val="bg1"/>
                </a:solidFill>
              </a:rPr>
              <a:t>Use two scales, near and far</a:t>
            </a:r>
          </a:p>
          <a:p>
            <a:pPr lvl="1"/>
            <a:r>
              <a:rPr lang="en-US" b="1" dirty="0" smtClean="0">
                <a:solidFill>
                  <a:schemeClr val="bg1"/>
                </a:solidFill>
              </a:rPr>
              <a:t>Use the sign bit to select the right scale</a:t>
            </a: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Depth Precision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8600" y="971550"/>
            <a:ext cx="8686800" cy="3962400"/>
          </a:xfrm>
          <a:prstGeom prst="round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b="1" dirty="0" smtClean="0">
                <a:solidFill>
                  <a:schemeClr val="bg1"/>
                </a:solidFill>
              </a:rPr>
              <a:t>Gearbox Scene FP16 W Encoding</a:t>
            </a:r>
            <a:endParaRPr lang="en-US" b="1" dirty="0">
              <a:solidFill>
                <a:schemeClr val="bg1"/>
              </a:solidFill>
            </a:endParaRPr>
          </a:p>
        </p:txBody>
      </p:sp>
      <p:sp>
        <p:nvSpPr>
          <p:cNvPr id="3" name="Content Placeholder 2"/>
          <p:cNvSpPr>
            <a:spLocks noGrp="1"/>
          </p:cNvSpPr>
          <p:nvPr>
            <p:ph idx="1"/>
          </p:nvPr>
        </p:nvSpPr>
        <p:spPr>
          <a:xfrm>
            <a:off x="457200" y="971550"/>
            <a:ext cx="8229600" cy="3962400"/>
          </a:xfrm>
        </p:spPr>
        <p:txBody>
          <a:bodyPr>
            <a:noAutofit/>
          </a:bodyPr>
          <a:lstStyle/>
          <a:p>
            <a:pPr>
              <a:buNone/>
            </a:pPr>
            <a:r>
              <a:rPr lang="en-US" sz="1100" b="1" dirty="0" smtClean="0">
                <a:solidFill>
                  <a:schemeClr val="bg1"/>
                </a:solidFill>
                <a:latin typeface="Courier New" pitchFamily="49" charset="0"/>
                <a:cs typeface="Courier New" pitchFamily="49" charset="0"/>
              </a:rPr>
              <a:t>half </a:t>
            </a:r>
            <a:r>
              <a:rPr lang="en-US" sz="1100" b="1" dirty="0" err="1" smtClean="0">
                <a:solidFill>
                  <a:schemeClr val="bg1"/>
                </a:solidFill>
                <a:latin typeface="Courier New" pitchFamily="49" charset="0"/>
                <a:cs typeface="Courier New" pitchFamily="49" charset="0"/>
              </a:rPr>
              <a:t>EncodeFloatW</a:t>
            </a:r>
            <a:r>
              <a:rPr lang="en-US" sz="1100" b="1" dirty="0" smtClean="0">
                <a:solidFill>
                  <a:schemeClr val="bg1"/>
                </a:solidFill>
                <a:latin typeface="Courier New" pitchFamily="49" charset="0"/>
                <a:cs typeface="Courier New" pitchFamily="49" charset="0"/>
              </a:rPr>
              <a:t>(float W)</a:t>
            </a:r>
          </a:p>
          <a:p>
            <a:pPr>
              <a:buNone/>
            </a:pPr>
            <a:r>
              <a:rPr lang="en-US" sz="1100" b="1" dirty="0" smtClean="0">
                <a:solidFill>
                  <a:schemeClr val="bg1"/>
                </a:solidFill>
                <a:latin typeface="Courier New" pitchFamily="49" charset="0"/>
                <a:cs typeface="Courier New" pitchFamily="49" charset="0"/>
              </a:rPr>
              <a:t>{</a:t>
            </a:r>
          </a:p>
          <a:p>
            <a:pPr>
              <a:buNone/>
            </a:pPr>
            <a:r>
              <a:rPr lang="en-US" sz="1100" b="1" dirty="0" smtClean="0">
                <a:solidFill>
                  <a:schemeClr val="bg1"/>
                </a:solidFill>
                <a:latin typeface="Courier New" pitchFamily="49" charset="0"/>
                <a:cs typeface="Courier New" pitchFamily="49" charset="0"/>
              </a:rPr>
              <a:t>	float Distance = float(W);</a:t>
            </a:r>
          </a:p>
          <a:p>
            <a:pPr>
              <a:buNone/>
            </a:pPr>
            <a:r>
              <a:rPr lang="en-US" sz="1100" b="1" dirty="0" smtClean="0">
                <a:solidFill>
                  <a:schemeClr val="bg1"/>
                </a:solidFill>
                <a:latin typeface="Courier New" pitchFamily="49" charset="0"/>
                <a:cs typeface="Courier New" pitchFamily="49" charset="0"/>
              </a:rPr>
              <a:t>	float Value; </a:t>
            </a:r>
          </a:p>
          <a:p>
            <a:pPr>
              <a:buNone/>
            </a:pPr>
            <a:r>
              <a:rPr lang="en-US" sz="1100" b="1" dirty="0" smtClean="0">
                <a:solidFill>
                  <a:schemeClr val="bg1"/>
                </a:solidFill>
                <a:latin typeface="Courier New" pitchFamily="49" charset="0"/>
                <a:cs typeface="Courier New" pitchFamily="49" charset="0"/>
              </a:rPr>
              <a:t>	if (W &gt; 4096)</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Value = (float)Distance / 8192;</a:t>
            </a:r>
          </a:p>
          <a:p>
            <a:pPr>
              <a:buNone/>
            </a:pPr>
            <a:r>
              <a:rPr lang="en-US" sz="1100" b="1" dirty="0" smtClean="0">
                <a:solidFill>
                  <a:schemeClr val="bg1"/>
                </a:solidFill>
                <a:latin typeface="Courier New" pitchFamily="49" charset="0"/>
                <a:cs typeface="Courier New" pitchFamily="49" charset="0"/>
              </a:rPr>
              <a:t>		Value = Value * Value;</a:t>
            </a:r>
          </a:p>
          <a:p>
            <a:pPr>
              <a:buNone/>
            </a:pPr>
            <a:r>
              <a:rPr lang="en-US" sz="1100" b="1" dirty="0" smtClean="0">
                <a:solidFill>
                  <a:schemeClr val="bg1"/>
                </a:solidFill>
                <a:latin typeface="Courier New" pitchFamily="49" charset="0"/>
                <a:cs typeface="Courier New" pitchFamily="49" charset="0"/>
              </a:rPr>
              <a:t>		Value = clamp(Value, 0, 65503);</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else</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Value = (float)Distance / 32;</a:t>
            </a:r>
          </a:p>
          <a:p>
            <a:pPr>
              <a:buNone/>
            </a:pPr>
            <a:r>
              <a:rPr lang="en-US" sz="1100" b="1" dirty="0" smtClean="0">
                <a:solidFill>
                  <a:schemeClr val="bg1"/>
                </a:solidFill>
                <a:latin typeface="Courier New" pitchFamily="49" charset="0"/>
                <a:cs typeface="Courier New" pitchFamily="49" charset="0"/>
              </a:rPr>
              <a:t>		Value = Value * Value;</a:t>
            </a:r>
          </a:p>
          <a:p>
            <a:pPr>
              <a:buNone/>
            </a:pPr>
            <a:r>
              <a:rPr lang="en-US" sz="1100" b="1" dirty="0" smtClean="0">
                <a:solidFill>
                  <a:schemeClr val="bg1"/>
                </a:solidFill>
                <a:latin typeface="Courier New" pitchFamily="49" charset="0"/>
                <a:cs typeface="Courier New" pitchFamily="49" charset="0"/>
              </a:rPr>
              <a:t>		Value = -Value;</a:t>
            </a:r>
          </a:p>
          <a:p>
            <a:pPr>
              <a:buNone/>
            </a:pPr>
            <a:r>
              <a:rPr lang="en-US" sz="1100" b="1" dirty="0" smtClean="0">
                <a:solidFill>
                  <a:schemeClr val="bg1"/>
                </a:solidFill>
                <a:latin typeface="Courier New" pitchFamily="49" charset="0"/>
                <a:cs typeface="Courier New" pitchFamily="49" charset="0"/>
              </a:rPr>
              <a:t>		Value = clamp(Value, -65503, 0);</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return Value;</a:t>
            </a:r>
          </a:p>
          <a:p>
            <a:pPr>
              <a:buNone/>
            </a:pPr>
            <a:r>
              <a:rPr lang="en-US" sz="1100" b="1" dirty="0" smtClean="0">
                <a:solidFill>
                  <a:schemeClr val="bg1"/>
                </a:solidFill>
                <a:latin typeface="Courier New" pitchFamily="49" charset="0"/>
                <a:cs typeface="Courier New" pitchFamily="49" charset="0"/>
              </a:rPr>
              <a:t>}</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28600" y="971550"/>
            <a:ext cx="8686800" cy="3962400"/>
          </a:xfrm>
          <a:prstGeom prst="roundRect">
            <a:avLst/>
          </a:prstGeom>
          <a:solidFill>
            <a:schemeClr val="tx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b="1" dirty="0" smtClean="0">
                <a:solidFill>
                  <a:schemeClr val="bg1"/>
                </a:solidFill>
              </a:rPr>
              <a:t>Gearbox Scene FP16 W Decoding</a:t>
            </a:r>
            <a:endParaRPr lang="en-US" b="1" dirty="0">
              <a:solidFill>
                <a:schemeClr val="bg1"/>
              </a:solidFill>
            </a:endParaRPr>
          </a:p>
        </p:txBody>
      </p:sp>
      <p:sp>
        <p:nvSpPr>
          <p:cNvPr id="3" name="Content Placeholder 2"/>
          <p:cNvSpPr>
            <a:spLocks noGrp="1"/>
          </p:cNvSpPr>
          <p:nvPr>
            <p:ph idx="1"/>
          </p:nvPr>
        </p:nvSpPr>
        <p:spPr>
          <a:xfrm>
            <a:off x="457200" y="1504950"/>
            <a:ext cx="8229600" cy="3089672"/>
          </a:xfrm>
        </p:spPr>
        <p:txBody>
          <a:bodyPr>
            <a:normAutofit/>
          </a:bodyPr>
          <a:lstStyle/>
          <a:p>
            <a:pPr>
              <a:buNone/>
            </a:pPr>
            <a:r>
              <a:rPr lang="en-US" sz="1100" b="1" dirty="0" smtClean="0">
                <a:solidFill>
                  <a:schemeClr val="bg1"/>
                </a:solidFill>
                <a:latin typeface="Courier New" pitchFamily="49" charset="0"/>
                <a:cs typeface="Courier New" pitchFamily="49" charset="0"/>
              </a:rPr>
              <a:t>float </a:t>
            </a:r>
            <a:r>
              <a:rPr lang="en-US" sz="1100" b="1" dirty="0" err="1" smtClean="0">
                <a:solidFill>
                  <a:schemeClr val="bg1"/>
                </a:solidFill>
                <a:latin typeface="Courier New" pitchFamily="49" charset="0"/>
                <a:cs typeface="Courier New" pitchFamily="49" charset="0"/>
              </a:rPr>
              <a:t>DecodeFloatW</a:t>
            </a:r>
            <a:r>
              <a:rPr lang="en-US" sz="1100" b="1" dirty="0" smtClean="0">
                <a:solidFill>
                  <a:schemeClr val="bg1"/>
                </a:solidFill>
                <a:latin typeface="Courier New" pitchFamily="49" charset="0"/>
                <a:cs typeface="Courier New" pitchFamily="49" charset="0"/>
              </a:rPr>
              <a:t>(half W)</a:t>
            </a:r>
          </a:p>
          <a:p>
            <a:pPr>
              <a:buNone/>
            </a:pPr>
            <a:r>
              <a:rPr lang="en-US" sz="1100" b="1" dirty="0" smtClean="0">
                <a:solidFill>
                  <a:schemeClr val="bg1"/>
                </a:solidFill>
                <a:latin typeface="Courier New" pitchFamily="49" charset="0"/>
                <a:cs typeface="Courier New" pitchFamily="49" charset="0"/>
              </a:rPr>
              <a:t>{</a:t>
            </a:r>
          </a:p>
          <a:p>
            <a:pPr>
              <a:buNone/>
            </a:pPr>
            <a:r>
              <a:rPr lang="en-US" sz="1100" b="1" dirty="0" smtClean="0">
                <a:solidFill>
                  <a:schemeClr val="bg1"/>
                </a:solidFill>
                <a:latin typeface="Courier New" pitchFamily="49" charset="0"/>
                <a:cs typeface="Courier New" pitchFamily="49" charset="0"/>
              </a:rPr>
              <a:t>	float </a:t>
            </a:r>
            <a:r>
              <a:rPr lang="en-US" sz="1100" b="1" dirty="0" err="1" smtClean="0">
                <a:solidFill>
                  <a:schemeClr val="bg1"/>
                </a:solidFill>
                <a:latin typeface="Courier New" pitchFamily="49" charset="0"/>
                <a:cs typeface="Courier New" pitchFamily="49" charset="0"/>
              </a:rPr>
              <a:t>FloatW</a:t>
            </a:r>
            <a:r>
              <a:rPr lang="en-US" sz="1100" b="1" dirty="0" smtClean="0">
                <a:solidFill>
                  <a:schemeClr val="bg1"/>
                </a:solidFill>
                <a:latin typeface="Courier New" pitchFamily="49" charset="0"/>
                <a:cs typeface="Courier New" pitchFamily="49" charset="0"/>
              </a:rPr>
              <a:t> = abs(W);</a:t>
            </a:r>
          </a:p>
          <a:p>
            <a:pPr>
              <a:buNone/>
            </a:pPr>
            <a:r>
              <a:rPr lang="en-US" sz="1100" b="1" dirty="0" smtClean="0">
                <a:solidFill>
                  <a:schemeClr val="bg1"/>
                </a:solidFill>
                <a:latin typeface="Courier New" pitchFamily="49" charset="0"/>
                <a:cs typeface="Courier New" pitchFamily="49" charset="0"/>
              </a:rPr>
              <a:t>	float Value;</a:t>
            </a:r>
          </a:p>
          <a:p>
            <a:pPr>
              <a:buNone/>
            </a:pPr>
            <a:r>
              <a:rPr lang="en-US" sz="1100" b="1" dirty="0" smtClean="0">
                <a:solidFill>
                  <a:schemeClr val="bg1"/>
                </a:solidFill>
                <a:latin typeface="Courier New" pitchFamily="49" charset="0"/>
                <a:cs typeface="Courier New" pitchFamily="49" charset="0"/>
              </a:rPr>
              <a:t>	if (W &gt; 0)</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Value = ((float)</a:t>
            </a:r>
            <a:r>
              <a:rPr lang="en-US" sz="1100" b="1" dirty="0" err="1" smtClean="0">
                <a:solidFill>
                  <a:schemeClr val="bg1"/>
                </a:solidFill>
                <a:latin typeface="Courier New" pitchFamily="49" charset="0"/>
                <a:cs typeface="Courier New" pitchFamily="49" charset="0"/>
              </a:rPr>
              <a:t>sqrt</a:t>
            </a:r>
            <a:r>
              <a:rPr lang="en-US" sz="1100" b="1" dirty="0" smtClean="0">
                <a:solidFill>
                  <a:schemeClr val="bg1"/>
                </a:solidFill>
                <a:latin typeface="Courier New" pitchFamily="49" charset="0"/>
                <a:cs typeface="Courier New" pitchFamily="49" charset="0"/>
              </a:rPr>
              <a:t>(</a:t>
            </a:r>
            <a:r>
              <a:rPr lang="en-US" sz="1100" b="1" dirty="0" err="1" smtClean="0">
                <a:solidFill>
                  <a:schemeClr val="bg1"/>
                </a:solidFill>
                <a:latin typeface="Courier New" pitchFamily="49" charset="0"/>
                <a:cs typeface="Courier New" pitchFamily="49" charset="0"/>
              </a:rPr>
              <a:t>FloatW</a:t>
            </a:r>
            <a:r>
              <a:rPr lang="en-US" sz="1100" b="1" dirty="0" smtClean="0">
                <a:solidFill>
                  <a:schemeClr val="bg1"/>
                </a:solidFill>
                <a:latin typeface="Courier New" pitchFamily="49" charset="0"/>
                <a:cs typeface="Courier New" pitchFamily="49" charset="0"/>
              </a:rPr>
              <a:t>)) * 8192;</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else</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Value = ((float)</a:t>
            </a:r>
            <a:r>
              <a:rPr lang="en-US" sz="1100" b="1" dirty="0" err="1" smtClean="0">
                <a:solidFill>
                  <a:schemeClr val="bg1"/>
                </a:solidFill>
                <a:latin typeface="Courier New" pitchFamily="49" charset="0"/>
                <a:cs typeface="Courier New" pitchFamily="49" charset="0"/>
              </a:rPr>
              <a:t>sqrt</a:t>
            </a:r>
            <a:r>
              <a:rPr lang="en-US" sz="1100" b="1" dirty="0" smtClean="0">
                <a:solidFill>
                  <a:schemeClr val="bg1"/>
                </a:solidFill>
                <a:latin typeface="Courier New" pitchFamily="49" charset="0"/>
                <a:cs typeface="Courier New" pitchFamily="49" charset="0"/>
              </a:rPr>
              <a:t>(</a:t>
            </a:r>
            <a:r>
              <a:rPr lang="en-US" sz="1100" b="1" dirty="0" err="1" smtClean="0">
                <a:solidFill>
                  <a:schemeClr val="bg1"/>
                </a:solidFill>
                <a:latin typeface="Courier New" pitchFamily="49" charset="0"/>
                <a:cs typeface="Courier New" pitchFamily="49" charset="0"/>
              </a:rPr>
              <a:t>FloatW</a:t>
            </a:r>
            <a:r>
              <a:rPr lang="en-US" sz="1100" b="1" dirty="0" smtClean="0">
                <a:solidFill>
                  <a:schemeClr val="bg1"/>
                </a:solidFill>
                <a:latin typeface="Courier New" pitchFamily="49" charset="0"/>
                <a:cs typeface="Courier New" pitchFamily="49" charset="0"/>
              </a:rPr>
              <a:t>)) * 32;</a:t>
            </a:r>
          </a:p>
          <a:p>
            <a:pPr>
              <a:buNone/>
            </a:pPr>
            <a:r>
              <a:rPr lang="en-US" sz="1100" b="1" dirty="0" smtClean="0">
                <a:solidFill>
                  <a:schemeClr val="bg1"/>
                </a:solidFill>
                <a:latin typeface="Courier New" pitchFamily="49" charset="0"/>
                <a:cs typeface="Courier New" pitchFamily="49" charset="0"/>
              </a:rPr>
              <a:t>	}</a:t>
            </a:r>
          </a:p>
          <a:p>
            <a:pPr>
              <a:buNone/>
            </a:pPr>
            <a:r>
              <a:rPr lang="en-US" sz="1100" b="1" dirty="0" smtClean="0">
                <a:solidFill>
                  <a:schemeClr val="bg1"/>
                </a:solidFill>
                <a:latin typeface="Courier New" pitchFamily="49" charset="0"/>
                <a:cs typeface="Courier New" pitchFamily="49" charset="0"/>
              </a:rPr>
              <a:t>	return Value;</a:t>
            </a:r>
          </a:p>
          <a:p>
            <a:pPr>
              <a:buNone/>
            </a:pPr>
            <a:r>
              <a:rPr lang="en-US" sz="1100" b="1" dirty="0">
                <a:solidFill>
                  <a:schemeClr val="bg1"/>
                </a:solidFill>
                <a:latin typeface="Courier New" pitchFamily="49" charset="0"/>
                <a:cs typeface="Courier New" pitchFamily="49" charset="0"/>
              </a:rPr>
              <a:t>}</a:t>
            </a:r>
            <a:endParaRPr lang="en-US" sz="1100" b="1" dirty="0" smtClean="0">
              <a:solidFill>
                <a:schemeClr val="bg1"/>
              </a:solidFill>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FP16 W Encoding</a:t>
            </a:r>
            <a:endParaRPr lang="en-US" b="1" dirty="0">
              <a:solidFill>
                <a:schemeClr val="bg1"/>
              </a:solidFill>
            </a:endParaRPr>
          </a:p>
        </p:txBody>
      </p:sp>
      <p:sp>
        <p:nvSpPr>
          <p:cNvPr id="3" name="Content Placeholder 2"/>
          <p:cNvSpPr>
            <a:spLocks noGrp="1"/>
          </p:cNvSpPr>
          <p:nvPr>
            <p:ph idx="1"/>
          </p:nvPr>
        </p:nvSpPr>
        <p:spPr/>
        <p:txBody>
          <a:bodyPr>
            <a:normAutofit fontScale="85000" lnSpcReduction="20000"/>
          </a:bodyPr>
          <a:lstStyle/>
          <a:p>
            <a:r>
              <a:rPr lang="en-US" b="1" dirty="0" smtClean="0">
                <a:solidFill>
                  <a:schemeClr val="bg1"/>
                </a:solidFill>
              </a:rPr>
              <a:t>Excellent distribution of values</a:t>
            </a:r>
          </a:p>
          <a:p>
            <a:r>
              <a:rPr lang="en-US" b="1" dirty="0" smtClean="0">
                <a:solidFill>
                  <a:schemeClr val="bg1"/>
                </a:solidFill>
              </a:rPr>
              <a:t>Overhead is minimal but not free</a:t>
            </a:r>
          </a:p>
          <a:p>
            <a:r>
              <a:rPr lang="en-US" b="1" dirty="0" smtClean="0">
                <a:solidFill>
                  <a:schemeClr val="bg1"/>
                </a:solidFill>
              </a:rPr>
              <a:t>Max view distance with these coefficients is 2097152 units instead of 65504</a:t>
            </a:r>
          </a:p>
          <a:p>
            <a:r>
              <a:rPr lang="en-US" b="1" dirty="0" smtClean="0">
                <a:solidFill>
                  <a:schemeClr val="bg1"/>
                </a:solidFill>
              </a:rPr>
              <a:t>The number 65503 is in the </a:t>
            </a:r>
            <a:r>
              <a:rPr lang="en-US" b="1" dirty="0" err="1" smtClean="0">
                <a:solidFill>
                  <a:schemeClr val="bg1"/>
                </a:solidFill>
              </a:rPr>
              <a:t>shader</a:t>
            </a:r>
            <a:r>
              <a:rPr lang="en-US" b="1" dirty="0" smtClean="0">
                <a:solidFill>
                  <a:schemeClr val="bg1"/>
                </a:solidFill>
              </a:rPr>
              <a:t> due to older GPUs turning 65504 into </a:t>
            </a:r>
            <a:r>
              <a:rPr lang="en-US" b="1" dirty="0" err="1" smtClean="0">
                <a:solidFill>
                  <a:schemeClr val="bg1"/>
                </a:solidFill>
              </a:rPr>
              <a:t>NaNs</a:t>
            </a:r>
            <a:endParaRPr lang="en-US" b="1" dirty="0" smtClean="0">
              <a:solidFill>
                <a:schemeClr val="bg1"/>
              </a:solidFill>
            </a:endParaRPr>
          </a:p>
          <a:p>
            <a:r>
              <a:rPr lang="en-US" b="1" dirty="0" smtClean="0">
                <a:solidFill>
                  <a:schemeClr val="bg1"/>
                </a:solidFill>
              </a:rPr>
              <a:t>Less banding in depth effects (Fog, Depth of Field)</a:t>
            </a:r>
          </a:p>
          <a:p>
            <a:r>
              <a:rPr lang="en-US" b="1" dirty="0" smtClean="0">
                <a:solidFill>
                  <a:schemeClr val="bg1"/>
                </a:solidFill>
              </a:rPr>
              <a:t>Precision is very suitable for Deferred Shading</a:t>
            </a:r>
            <a:endParaRPr lang="en-US" b="1" dirty="0">
              <a:solidFill>
                <a:schemeClr val="bg1"/>
              </a:solidFill>
            </a:endParaRPr>
          </a:p>
        </p:txBody>
      </p:sp>
      <p:sp>
        <p:nvSpPr>
          <p:cNvPr id="4" name="TextBox 3"/>
          <p:cNvSpPr txBox="1"/>
          <p:nvPr/>
        </p:nvSpPr>
        <p:spPr>
          <a:xfrm>
            <a:off x="152400" y="4400550"/>
            <a:ext cx="73152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Depth Precision </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3" cstate="print"/>
          <a:stretch>
            <a:fillRect/>
          </a:stretch>
        </p:blipFill>
        <p:spPr>
          <a:xfrm>
            <a:off x="381000" y="-171450"/>
            <a:ext cx="8382000" cy="48768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Prototype. </a:t>
            </a:r>
            <a:r>
              <a:rPr lang="en-US" sz="1600" dirty="0" smtClean="0">
                <a:solidFill>
                  <a:schemeClr val="bg1">
                    <a:lumMod val="95000"/>
                  </a:schemeClr>
                </a:solidFill>
                <a:latin typeface="Impact" pitchFamily="34" charset="0"/>
              </a:rPr>
              <a:t>November 2005 – October 2006</a:t>
            </a:r>
            <a:endParaRPr lang="en-US" sz="3200" dirty="0">
              <a:solidFill>
                <a:schemeClr val="bg1">
                  <a:lumMod val="95000"/>
                </a:schemeClr>
              </a:solidFill>
              <a:latin typeface="Impact" pitchFamily="34" charset="0"/>
            </a:endParaRPr>
          </a:p>
        </p:txBody>
      </p:sp>
      <p:pic>
        <p:nvPicPr>
          <p:cNvPr id="8" name="Picture 3" descr="\\gearbox\gbxdfs\!Scratch\brianm\For_Jeramy\Borderlands 11th Hour\Concept Art\For GDC\Style Sheets\style_b_wiki.jpg"/>
          <p:cNvPicPr>
            <a:picLocks noChangeAspect="1" noChangeArrowheads="1"/>
          </p:cNvPicPr>
          <p:nvPr/>
        </p:nvPicPr>
        <p:blipFill>
          <a:blip r:embed="rId4" cstate="print"/>
          <a:stretch>
            <a:fillRect/>
          </a:stretch>
        </p:blipFill>
        <p:spPr bwMode="auto">
          <a:xfrm>
            <a:off x="1143000" y="285750"/>
            <a:ext cx="6983493" cy="3928214"/>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Using Research at Gearbox</a:t>
            </a:r>
            <a:endParaRPr lang="en-US" b="1" dirty="0">
              <a:solidFill>
                <a:schemeClr val="bg1"/>
              </a:solidFill>
            </a:endParaRPr>
          </a:p>
        </p:txBody>
      </p:sp>
      <p:sp>
        <p:nvSpPr>
          <p:cNvPr id="3" name="Content Placeholder 2"/>
          <p:cNvSpPr>
            <a:spLocks noGrp="1"/>
          </p:cNvSpPr>
          <p:nvPr>
            <p:ph idx="1"/>
          </p:nvPr>
        </p:nvSpPr>
        <p:spPr/>
        <p:txBody>
          <a:bodyPr>
            <a:normAutofit fontScale="92500" lnSpcReduction="20000"/>
          </a:bodyPr>
          <a:lstStyle/>
          <a:p>
            <a:r>
              <a:rPr lang="en-US" b="1" dirty="0" smtClean="0">
                <a:solidFill>
                  <a:schemeClr val="bg1"/>
                </a:solidFill>
              </a:rPr>
              <a:t>We favor older research (5-10+ years)</a:t>
            </a:r>
          </a:p>
          <a:p>
            <a:pPr lvl="1"/>
            <a:r>
              <a:rPr lang="en-US" b="1" dirty="0" smtClean="0">
                <a:solidFill>
                  <a:schemeClr val="bg1"/>
                </a:solidFill>
              </a:rPr>
              <a:t>Usually much faster</a:t>
            </a:r>
          </a:p>
          <a:p>
            <a:pPr lvl="1"/>
            <a:r>
              <a:rPr lang="en-US" b="1" dirty="0" smtClean="0">
                <a:solidFill>
                  <a:schemeClr val="bg1"/>
                </a:solidFill>
              </a:rPr>
              <a:t>Older techniques frequently have more approximations available or have been put into hardware</a:t>
            </a:r>
          </a:p>
          <a:p>
            <a:r>
              <a:rPr lang="en-US" b="1" dirty="0" smtClean="0">
                <a:solidFill>
                  <a:schemeClr val="bg1"/>
                </a:solidFill>
              </a:rPr>
              <a:t>We try the most likely technique that will work for our current problem, and stop searching once we find something suitable</a:t>
            </a:r>
            <a:endParaRPr lang="en-US" b="1" dirty="0">
              <a:solidFill>
                <a:schemeClr val="bg1"/>
              </a:solidFill>
            </a:endParaRPr>
          </a:p>
        </p:txBody>
      </p:sp>
      <p:sp>
        <p:nvSpPr>
          <p:cNvPr id="4" name="TextBox 3"/>
          <p:cNvSpPr txBox="1"/>
          <p:nvPr/>
        </p:nvSpPr>
        <p:spPr>
          <a:xfrm>
            <a:off x="152400" y="4400550"/>
            <a:ext cx="7315200" cy="1077218"/>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Old Stuff</a:t>
            </a:r>
            <a:endParaRPr lang="en-US" sz="3200" dirty="0" smtClean="0">
              <a:solidFill>
                <a:schemeClr val="bg1">
                  <a:lumMod val="95000"/>
                </a:schemeClr>
              </a:solidFill>
              <a:latin typeface="Impact" pitchFamily="34" charset="0"/>
            </a:endParaRPr>
          </a:p>
          <a:p>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rPr>
              <a:t>Using Research at Gearbox</a:t>
            </a:r>
            <a:endParaRPr lang="en-US" b="1" dirty="0">
              <a:solidFill>
                <a:schemeClr val="bg1"/>
              </a:solidFill>
            </a:endParaRPr>
          </a:p>
        </p:txBody>
      </p:sp>
      <p:sp>
        <p:nvSpPr>
          <p:cNvPr id="3" name="Content Placeholder 2"/>
          <p:cNvSpPr>
            <a:spLocks noGrp="1"/>
          </p:cNvSpPr>
          <p:nvPr>
            <p:ph idx="1"/>
          </p:nvPr>
        </p:nvSpPr>
        <p:spPr/>
        <p:txBody>
          <a:bodyPr>
            <a:normAutofit lnSpcReduction="10000"/>
          </a:bodyPr>
          <a:lstStyle/>
          <a:p>
            <a:r>
              <a:rPr lang="en-US" b="1" dirty="0" smtClean="0">
                <a:solidFill>
                  <a:schemeClr val="bg1"/>
                </a:solidFill>
              </a:rPr>
              <a:t>New research is scary (&lt;5 years)</a:t>
            </a:r>
          </a:p>
          <a:p>
            <a:pPr lvl="1"/>
            <a:r>
              <a:rPr lang="en-US" b="1" dirty="0" smtClean="0">
                <a:solidFill>
                  <a:schemeClr val="bg1"/>
                </a:solidFill>
              </a:rPr>
              <a:t>Most topics are not applicable for real-time use</a:t>
            </a:r>
          </a:p>
          <a:p>
            <a:pPr lvl="1"/>
            <a:r>
              <a:rPr lang="en-US" b="1" dirty="0" smtClean="0">
                <a:solidFill>
                  <a:schemeClr val="bg1"/>
                </a:solidFill>
              </a:rPr>
              <a:t>Many of the remaining topics are slow on cutting edge hardware </a:t>
            </a:r>
          </a:p>
          <a:p>
            <a:pPr lvl="2"/>
            <a:r>
              <a:rPr lang="en-US" b="1" dirty="0" smtClean="0">
                <a:solidFill>
                  <a:schemeClr val="bg1"/>
                </a:solidFill>
              </a:rPr>
              <a:t>3 ms is our comfort zone for a single feature</a:t>
            </a:r>
          </a:p>
          <a:p>
            <a:pPr lvl="1"/>
            <a:r>
              <a:rPr lang="en-US" b="1" dirty="0" smtClean="0">
                <a:solidFill>
                  <a:schemeClr val="bg1"/>
                </a:solidFill>
              </a:rPr>
              <a:t>Most of what’s left still does not usually solve integrating with a complex rendering pipeline</a:t>
            </a:r>
          </a:p>
          <a:p>
            <a:pPr lvl="1"/>
            <a:endParaRPr lang="en-US" b="1" dirty="0" smtClean="0">
              <a:solidFill>
                <a:schemeClr val="bg1"/>
              </a:solidFill>
            </a:endParaRPr>
          </a:p>
        </p:txBody>
      </p:sp>
      <p:sp>
        <p:nvSpPr>
          <p:cNvPr id="4" name="TextBox 3"/>
          <p:cNvSpPr txBox="1"/>
          <p:nvPr/>
        </p:nvSpPr>
        <p:spPr>
          <a:xfrm>
            <a:off x="152400" y="4400550"/>
            <a:ext cx="7315200" cy="1077218"/>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Black Outlines. </a:t>
            </a:r>
            <a:r>
              <a:rPr lang="en-US" sz="1600" dirty="0" smtClean="0">
                <a:solidFill>
                  <a:schemeClr val="bg1">
                    <a:lumMod val="95000"/>
                  </a:schemeClr>
                </a:solidFill>
                <a:latin typeface="Impact" pitchFamily="34" charset="0"/>
              </a:rPr>
              <a:t>New Stuff</a:t>
            </a:r>
            <a:endParaRPr lang="en-US" sz="3200" dirty="0" smtClean="0">
              <a:solidFill>
                <a:schemeClr val="bg1">
                  <a:lumMod val="95000"/>
                </a:schemeClr>
              </a:solidFill>
              <a:latin typeface="Impact" pitchFamily="34" charset="0"/>
            </a:endParaRPr>
          </a:p>
          <a:p>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Final Push. </a:t>
            </a:r>
            <a:r>
              <a:rPr lang="en-US" sz="1600" dirty="0" smtClean="0">
                <a:solidFill>
                  <a:schemeClr val="bg1">
                    <a:lumMod val="95000"/>
                  </a:schemeClr>
                </a:solidFill>
                <a:latin typeface="Impact" pitchFamily="34" charset="0"/>
              </a:rPr>
              <a:t>October 2008 – October 2009</a:t>
            </a:r>
            <a:endParaRPr lang="en-US" sz="3200" dirty="0">
              <a:solidFill>
                <a:schemeClr val="bg1">
                  <a:lumMod val="95000"/>
                </a:schemeClr>
              </a:solidFill>
              <a:latin typeface="Impact" pitchFamily="34" charset="0"/>
            </a:endParaRPr>
          </a:p>
        </p:txBody>
      </p:sp>
      <p:sp>
        <p:nvSpPr>
          <p:cNvPr id="6" name="TextBox 5"/>
          <p:cNvSpPr txBox="1"/>
          <p:nvPr/>
        </p:nvSpPr>
        <p:spPr>
          <a:xfrm>
            <a:off x="1638300" y="1657350"/>
            <a:ext cx="5867400" cy="584775"/>
          </a:xfrm>
          <a:prstGeom prst="rect">
            <a:avLst/>
          </a:prstGeom>
          <a:noFill/>
        </p:spPr>
        <p:txBody>
          <a:bodyPr wrap="square" rtlCol="0">
            <a:spAutoFit/>
          </a:bodyPr>
          <a:lstStyle/>
          <a:p>
            <a:pPr algn="ctr"/>
            <a:r>
              <a:rPr lang="en-US" sz="3200" dirty="0" smtClean="0">
                <a:solidFill>
                  <a:schemeClr val="bg1">
                    <a:lumMod val="95000"/>
                  </a:schemeClr>
                </a:solidFill>
                <a:latin typeface="Impact" pitchFamily="34" charset="0"/>
              </a:rPr>
              <a:t>Final Product</a:t>
            </a:r>
            <a:endParaRPr lang="en-US" sz="3200" dirty="0">
              <a:solidFill>
                <a:schemeClr val="bg1">
                  <a:lumMod val="95000"/>
                </a:schemeClr>
              </a:solidFill>
              <a:latin typeface="Impact"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Final Push. </a:t>
            </a:r>
            <a:r>
              <a:rPr lang="en-US" sz="1600" dirty="0" smtClean="0">
                <a:solidFill>
                  <a:schemeClr val="bg1">
                    <a:lumMod val="95000"/>
                  </a:schemeClr>
                </a:solidFill>
                <a:latin typeface="Impact" pitchFamily="34" charset="0"/>
              </a:rPr>
              <a:t>October 2008 – October 2009</a:t>
            </a:r>
            <a:endParaRPr lang="en-US" sz="3200" dirty="0">
              <a:solidFill>
                <a:schemeClr val="bg1">
                  <a:lumMod val="95000"/>
                </a:schemeClr>
              </a:solidFill>
              <a:latin typeface="Impact" pitchFamily="34" charset="0"/>
            </a:endParaRPr>
          </a:p>
        </p:txBody>
      </p:sp>
      <p:pic>
        <p:nvPicPr>
          <p:cNvPr id="6" name="Content Placeholder 3" descr="21 -Helena 1 copy.jpg"/>
          <p:cNvPicPr>
            <a:picLocks noGrp="1" noChangeAspect="1"/>
          </p:cNvPicPr>
          <p:nvPr>
            <p:ph idx="1"/>
          </p:nvPr>
        </p:nvPicPr>
        <p:blipFill>
          <a:blip r:embed="rId2" cstate="print"/>
          <a:stretch>
            <a:fillRect/>
          </a:stretch>
        </p:blipFill>
        <p:spPr>
          <a:xfrm>
            <a:off x="0" y="0"/>
            <a:ext cx="9144002" cy="5143500"/>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21 -Helena 1 copy.jpg"/>
          <p:cNvPicPr>
            <a:picLocks noGrp="1" noChangeAspect="1"/>
          </p:cNvPicPr>
          <p:nvPr>
            <p:ph idx="1"/>
          </p:nvPr>
        </p:nvPicPr>
        <p:blipFill>
          <a:blip r:embed="rId2" cstate="print"/>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21 -Helena 1 copy.jpg"/>
          <p:cNvPicPr>
            <a:picLocks noGrp="1" noChangeAspect="1"/>
          </p:cNvPicPr>
          <p:nvPr>
            <p:ph idx="1"/>
          </p:nvPr>
        </p:nvPicPr>
        <p:blipFill>
          <a:blip r:embed="rId2" cstate="print"/>
          <a:stretch>
            <a:fillRect/>
          </a:stretch>
        </p:blipFill>
        <p:spPr>
          <a:xfrm>
            <a:off x="0" y="0"/>
            <a:ext cx="9144002" cy="5143500"/>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21 -Helena 1 copy.jpg"/>
          <p:cNvPicPr>
            <a:picLocks noGrp="1" noChangeAspect="1"/>
          </p:cNvPicPr>
          <p:nvPr>
            <p:ph idx="1"/>
          </p:nvPr>
        </p:nvPicPr>
        <p:blipFill>
          <a:blip r:embed="rId2" cstate="print"/>
          <a:stretch>
            <a:fillRect/>
          </a:stretch>
        </p:blipFill>
        <p:spPr>
          <a:xfrm>
            <a:off x="0" y="0"/>
            <a:ext cx="9144001" cy="5143500"/>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descr="21 -Helena 1 copy.jpg"/>
          <p:cNvPicPr>
            <a:picLocks noGrp="1" noChangeAspect="1"/>
          </p:cNvPicPr>
          <p:nvPr>
            <p:ph idx="1"/>
          </p:nvPr>
        </p:nvPicPr>
        <p:blipFill>
          <a:blip r:embed="rId2" cstate="print"/>
          <a:stretch>
            <a:fillRect/>
          </a:stretch>
        </p:blipFill>
        <p:spPr>
          <a:xfrm>
            <a:off x="0" y="-1"/>
            <a:ext cx="9144000" cy="5143501"/>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ehicle Explosion 1920x1080.jpg"/>
          <p:cNvPicPr>
            <a:picLocks noChangeAspect="1"/>
          </p:cNvPicPr>
          <p:nvPr/>
        </p:nvPicPr>
        <p:blipFill>
          <a:blip r:embed="rId2" cstate="print"/>
          <a:stretch>
            <a:fillRect/>
          </a:stretch>
        </p:blipFill>
        <p:spPr>
          <a:xfrm>
            <a:off x="0" y="0"/>
            <a:ext cx="9144000" cy="5143500"/>
          </a:xfrm>
          <a:prstGeom prst="rect">
            <a:avLst/>
          </a:prstGeom>
        </p:spPr>
      </p:pic>
      <p:pic>
        <p:nvPicPr>
          <p:cNvPr id="4098" name="Picture 2" descr="C:\Users\davide\Desktop\PCG_Picks\sized JPEGs for PPT\skaggully.jpg"/>
          <p:cNvPicPr>
            <a:picLocks noChangeAspect="1" noChangeArrowheads="1"/>
          </p:cNvPicPr>
          <p:nvPr/>
        </p:nvPicPr>
        <p:blipFill>
          <a:blip r:embed="rId3" cstate="print"/>
          <a:srcRect/>
          <a:stretch>
            <a:fillRect/>
          </a:stretch>
        </p:blipFill>
        <p:spPr bwMode="auto">
          <a:xfrm>
            <a:off x="-19050" y="-9526"/>
            <a:ext cx="9163050" cy="5153026"/>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L_360_FoB_FINAL.jpg"/>
          <p:cNvPicPr>
            <a:picLocks noGrp="1" noChangeAspect="1"/>
          </p:cNvPicPr>
          <p:nvPr>
            <p:ph idx="1"/>
          </p:nvPr>
        </p:nvPicPr>
        <p:blipFill>
          <a:blip r:embed="rId3" cstate="print"/>
          <a:stretch>
            <a:fillRect/>
          </a:stretch>
        </p:blipFill>
        <p:spPr>
          <a:xfrm>
            <a:off x="3609976" y="971550"/>
            <a:ext cx="2409824" cy="3419217"/>
          </a:xfrm>
        </p:spPr>
      </p:pic>
      <p:pic>
        <p:nvPicPr>
          <p:cNvPr id="5" name="Picture 4" descr="BL_PC-DVD_FoB_FINAL.jpg"/>
          <p:cNvPicPr>
            <a:picLocks noChangeAspect="1"/>
          </p:cNvPicPr>
          <p:nvPr/>
        </p:nvPicPr>
        <p:blipFill>
          <a:blip r:embed="rId4" cstate="print"/>
          <a:stretch>
            <a:fillRect/>
          </a:stretch>
        </p:blipFill>
        <p:spPr>
          <a:xfrm>
            <a:off x="6208135" y="971550"/>
            <a:ext cx="2402465" cy="3409949"/>
          </a:xfrm>
          <a:prstGeom prst="rect">
            <a:avLst/>
          </a:prstGeom>
        </p:spPr>
      </p:pic>
      <p:pic>
        <p:nvPicPr>
          <p:cNvPr id="6" name="Picture 5" descr="BL_PS3_FoB_FINAL.jpg"/>
          <p:cNvPicPr>
            <a:picLocks noChangeAspect="1"/>
          </p:cNvPicPr>
          <p:nvPr/>
        </p:nvPicPr>
        <p:blipFill>
          <a:blip r:embed="rId5" cstate="print"/>
          <a:stretch>
            <a:fillRect/>
          </a:stretch>
        </p:blipFill>
        <p:spPr>
          <a:xfrm>
            <a:off x="533400" y="923350"/>
            <a:ext cx="2895600" cy="3401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bg.png"/>
          <p:cNvPicPr>
            <a:picLocks noChangeAspect="1"/>
          </p:cNvPicPr>
          <p:nvPr/>
        </p:nvPicPr>
        <p:blipFill>
          <a:blip r:embed="rId2" cstate="print"/>
          <a:stretch>
            <a:fillRect/>
          </a:stretch>
        </p:blipFill>
        <p:spPr>
          <a:xfrm rot="10800000" flipH="1">
            <a:off x="228600" y="-247650"/>
            <a:ext cx="8588326" cy="50292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Development 1. </a:t>
            </a:r>
            <a:r>
              <a:rPr lang="en-US" sz="1600" dirty="0" smtClean="0">
                <a:solidFill>
                  <a:schemeClr val="bg1">
                    <a:lumMod val="95000"/>
                  </a:schemeClr>
                </a:solidFill>
                <a:latin typeface="Impact" pitchFamily="34" charset="0"/>
              </a:rPr>
              <a:t>November 2006 – August 2007</a:t>
            </a:r>
            <a:endParaRPr lang="en-US" sz="3200" dirty="0">
              <a:solidFill>
                <a:schemeClr val="bg1">
                  <a:lumMod val="95000"/>
                </a:schemeClr>
              </a:solidFill>
              <a:latin typeface="Impact" pitchFamily="34" charset="0"/>
            </a:endParaRPr>
          </a:p>
        </p:txBody>
      </p:sp>
      <p:pic>
        <p:nvPicPr>
          <p:cNvPr id="7" name="Content Placeholder 3" descr="21 -Helena 1 copy.jpg"/>
          <p:cNvPicPr>
            <a:picLocks noChangeAspect="1"/>
          </p:cNvPicPr>
          <p:nvPr/>
        </p:nvPicPr>
        <p:blipFill>
          <a:blip r:embed="rId3" cstate="print"/>
          <a:stretch>
            <a:fillRect/>
          </a:stretch>
        </p:blipFill>
        <p:spPr>
          <a:xfrm>
            <a:off x="899146" y="209550"/>
            <a:ext cx="7178054" cy="4038599"/>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Special Thanks. </a:t>
            </a:r>
            <a:endParaRPr lang="en-US" sz="3200" dirty="0">
              <a:solidFill>
                <a:schemeClr val="bg1">
                  <a:lumMod val="95000"/>
                </a:schemeClr>
              </a:solidFill>
              <a:latin typeface="Impact" pitchFamily="34" charset="0"/>
            </a:endParaRPr>
          </a:p>
        </p:txBody>
      </p:sp>
      <p:sp>
        <p:nvSpPr>
          <p:cNvPr id="4" name="Content Placeholder 3"/>
          <p:cNvSpPr>
            <a:spLocks noGrp="1"/>
          </p:cNvSpPr>
          <p:nvPr>
            <p:ph idx="1"/>
          </p:nvPr>
        </p:nvSpPr>
        <p:spPr>
          <a:xfrm>
            <a:off x="457200" y="514350"/>
            <a:ext cx="8229600" cy="3394472"/>
          </a:xfrm>
        </p:spPr>
        <p:txBody>
          <a:bodyPr/>
          <a:lstStyle/>
          <a:p>
            <a:r>
              <a:rPr lang="en-US" dirty="0" smtClean="0">
                <a:solidFill>
                  <a:schemeClr val="bg1"/>
                </a:solidFill>
              </a:rPr>
              <a:t>Presentation Collaborators</a:t>
            </a:r>
          </a:p>
          <a:p>
            <a:pPr lvl="1"/>
            <a:r>
              <a:rPr lang="en-US" dirty="0" smtClean="0">
                <a:solidFill>
                  <a:schemeClr val="bg1"/>
                </a:solidFill>
              </a:rPr>
              <a:t>David Ziman</a:t>
            </a:r>
          </a:p>
          <a:p>
            <a:pPr lvl="1"/>
            <a:r>
              <a:rPr lang="en-US" dirty="0" smtClean="0">
                <a:solidFill>
                  <a:schemeClr val="bg1"/>
                </a:solidFill>
              </a:rPr>
              <a:t>Brian Burleson</a:t>
            </a:r>
          </a:p>
          <a:p>
            <a:pPr lvl="1"/>
            <a:r>
              <a:rPr lang="en-US" dirty="0" smtClean="0">
                <a:solidFill>
                  <a:schemeClr val="bg1"/>
                </a:solidFill>
              </a:rPr>
              <a:t>Brian Cozzens</a:t>
            </a:r>
            <a:endParaRPr lang="en-US" dirty="0">
              <a:solidFill>
                <a:schemeClr val="bg1"/>
              </a:solidFill>
            </a:endParaRPr>
          </a:p>
        </p:txBody>
      </p:sp>
      <p:pic>
        <p:nvPicPr>
          <p:cNvPr id="1026" name="Picture 2" descr="C:\Users\bburleson\Desktop\Siggraph\lilith.png"/>
          <p:cNvPicPr>
            <a:picLocks noChangeAspect="1" noChangeArrowheads="1"/>
          </p:cNvPicPr>
          <p:nvPr/>
        </p:nvPicPr>
        <p:blipFill>
          <a:blip r:embed="rId2" cstate="print"/>
          <a:srcRect/>
          <a:stretch>
            <a:fillRect/>
          </a:stretch>
        </p:blipFill>
        <p:spPr bwMode="auto">
          <a:xfrm>
            <a:off x="6553200" y="209550"/>
            <a:ext cx="2311290" cy="4724400"/>
          </a:xfrm>
          <a:prstGeom prst="rect">
            <a:avLst/>
          </a:prstGeom>
          <a:noFill/>
        </p:spPr>
      </p:pic>
      <p:sp>
        <p:nvSpPr>
          <p:cNvPr id="9217" name="Rectangle 1"/>
          <p:cNvSpPr>
            <a:spLocks noChangeArrowheads="1"/>
          </p:cNvSpPr>
          <p:nvPr/>
        </p:nvSpPr>
        <p:spPr bwMode="auto">
          <a:xfrm>
            <a:off x="609600" y="3028950"/>
            <a:ext cx="6248400"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chemeClr val="bg1"/>
                </a:solidFill>
                <a:effectLst/>
                <a:latin typeface="Arial" pitchFamily="34" charset="0"/>
                <a:ea typeface="Calibri" pitchFamily="34" charset="0"/>
                <a:cs typeface="Arial" pitchFamily="34" charset="0"/>
              </a:rPr>
              <a:t>Sobel Filter Reference: </a:t>
            </a:r>
            <a:r>
              <a:rPr kumimoji="0" lang="en-US" sz="1000" b="0" i="0" u="none" strike="noStrike" cap="none" normalizeH="0" baseline="0" dirty="0" smtClean="0">
                <a:ln>
                  <a:noFill/>
                </a:ln>
                <a:solidFill>
                  <a:schemeClr val="bg1"/>
                </a:solidFill>
                <a:effectLst/>
                <a:latin typeface="Arial" pitchFamily="34" charset="0"/>
                <a:ea typeface="Calibri" pitchFamily="34" charset="0"/>
                <a:cs typeface="Arial" pitchFamily="34" charset="0"/>
              </a:rPr>
              <a:t>Sobel, I., </a:t>
            </a:r>
            <a:r>
              <a:rPr kumimoji="0" lang="en-US" sz="1000" b="0" i="0" u="none" strike="noStrike" cap="none" normalizeH="0" baseline="0" dirty="0" err="1" smtClean="0">
                <a:ln>
                  <a:noFill/>
                </a:ln>
                <a:solidFill>
                  <a:schemeClr val="bg1"/>
                </a:solidFill>
                <a:effectLst/>
                <a:latin typeface="Arial" pitchFamily="34" charset="0"/>
                <a:ea typeface="Calibri" pitchFamily="34" charset="0"/>
                <a:cs typeface="Arial" pitchFamily="34" charset="0"/>
              </a:rPr>
              <a:t>Feldman,G</a:t>
            </a:r>
            <a:r>
              <a:rPr kumimoji="0" lang="en-US" sz="1000" b="0" i="0" u="none" strike="noStrike" cap="none" normalizeH="0" baseline="0" dirty="0" smtClean="0">
                <a:ln>
                  <a:noFill/>
                </a:ln>
                <a:solidFill>
                  <a:schemeClr val="bg1"/>
                </a:solidFill>
                <a:effectLst/>
                <a:latin typeface="Arial" pitchFamily="34" charset="0"/>
                <a:ea typeface="Calibri" pitchFamily="34" charset="0"/>
                <a:cs typeface="Arial" pitchFamily="34" charset="0"/>
              </a:rPr>
              <a:t>., "A 3x3 Isotropic Gradient Operator for Image Processing", presented at a talk at the Stanford Artificial Project in 1968, unpublished, orig. in Pattern Classification and Scene Analysis, </a:t>
            </a:r>
            <a:r>
              <a:rPr kumimoji="0" lang="en-US" sz="1000" b="0" i="0" u="none" strike="noStrike" cap="none" normalizeH="0" baseline="0" dirty="0" err="1" smtClean="0">
                <a:ln>
                  <a:noFill/>
                </a:ln>
                <a:solidFill>
                  <a:schemeClr val="bg1"/>
                </a:solidFill>
                <a:effectLst/>
                <a:latin typeface="Arial" pitchFamily="34" charset="0"/>
                <a:ea typeface="Calibri" pitchFamily="34" charset="0"/>
                <a:cs typeface="Arial" pitchFamily="34" charset="0"/>
              </a:rPr>
              <a:t>Duda,R</a:t>
            </a:r>
            <a:r>
              <a:rPr kumimoji="0" lang="en-US" sz="1000" b="0" i="0" u="none" strike="noStrike" cap="none" normalizeH="0" baseline="0" dirty="0" smtClean="0">
                <a:ln>
                  <a:noFill/>
                </a:ln>
                <a:solidFill>
                  <a:schemeClr val="bg1"/>
                </a:solidFill>
                <a:effectLst/>
                <a:latin typeface="Arial" pitchFamily="34" charset="0"/>
                <a:ea typeface="Calibri" pitchFamily="34" charset="0"/>
                <a:cs typeface="Arial" pitchFamily="34" charset="0"/>
              </a:rPr>
              <a:t>. and </a:t>
            </a:r>
            <a:r>
              <a:rPr kumimoji="0" lang="en-US" sz="1000" b="0" i="0" u="none" strike="noStrike" cap="none" normalizeH="0" baseline="0" dirty="0" err="1" smtClean="0">
                <a:ln>
                  <a:noFill/>
                </a:ln>
                <a:solidFill>
                  <a:schemeClr val="bg1"/>
                </a:solidFill>
                <a:effectLst/>
                <a:latin typeface="Arial" pitchFamily="34" charset="0"/>
                <a:ea typeface="Calibri" pitchFamily="34" charset="0"/>
                <a:cs typeface="Arial" pitchFamily="34" charset="0"/>
              </a:rPr>
              <a:t>Hart,P</a:t>
            </a:r>
            <a:r>
              <a:rPr kumimoji="0" lang="en-US" sz="1000" b="0" i="0" u="none" strike="noStrike" cap="none" normalizeH="0" baseline="0" dirty="0" smtClean="0">
                <a:ln>
                  <a:noFill/>
                </a:ln>
                <a:solidFill>
                  <a:schemeClr val="bg1"/>
                </a:solidFill>
                <a:effectLst/>
                <a:latin typeface="Arial" pitchFamily="34" charset="0"/>
                <a:ea typeface="Calibri" pitchFamily="34" charset="0"/>
                <a:cs typeface="Arial" pitchFamily="34" charset="0"/>
              </a:rPr>
              <a:t>., John Wiley and Sons,'73, pp271-2</a:t>
            </a:r>
            <a:endParaRPr kumimoji="0" lang="en-US" sz="1800" b="0" i="0" u="none" strike="noStrike" cap="none" normalizeH="0" baseline="0" dirty="0" smtClean="0">
              <a:ln>
                <a:noFill/>
              </a:ln>
              <a:solidFill>
                <a:schemeClr val="bg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mgbg.png"/>
          <p:cNvPicPr>
            <a:picLocks noChangeAspect="1"/>
          </p:cNvPicPr>
          <p:nvPr/>
        </p:nvPicPr>
        <p:blipFill>
          <a:blip r:embed="rId2" cstate="print"/>
          <a:stretch>
            <a:fillRect/>
          </a:stretch>
        </p:blipFill>
        <p:spPr>
          <a:xfrm>
            <a:off x="228600" y="-247650"/>
            <a:ext cx="8458200" cy="4953000"/>
          </a:xfrm>
          <a:prstGeom prst="rect">
            <a:avLst/>
          </a:prstGeom>
        </p:spPr>
      </p:pic>
      <p:sp>
        <p:nvSpPr>
          <p:cNvPr id="5" name="TextBox 4"/>
          <p:cNvSpPr txBox="1"/>
          <p:nvPr/>
        </p:nvSpPr>
        <p:spPr>
          <a:xfrm>
            <a:off x="152400" y="4400550"/>
            <a:ext cx="5867400" cy="584775"/>
          </a:xfrm>
          <a:prstGeom prst="rect">
            <a:avLst/>
          </a:prstGeom>
          <a:noFill/>
        </p:spPr>
        <p:txBody>
          <a:bodyPr wrap="square" rtlCol="0">
            <a:spAutoFit/>
          </a:bodyPr>
          <a:lstStyle/>
          <a:p>
            <a:r>
              <a:rPr lang="en-US" sz="3200" dirty="0" smtClean="0">
                <a:solidFill>
                  <a:schemeClr val="bg1">
                    <a:lumMod val="95000"/>
                  </a:schemeClr>
                </a:solidFill>
                <a:latin typeface="Impact" pitchFamily="34" charset="0"/>
              </a:rPr>
              <a:t>Development 2. </a:t>
            </a:r>
            <a:r>
              <a:rPr lang="en-US" sz="1600" dirty="0" smtClean="0">
                <a:solidFill>
                  <a:schemeClr val="bg1">
                    <a:lumMod val="95000"/>
                  </a:schemeClr>
                </a:solidFill>
                <a:latin typeface="Impact" pitchFamily="34" charset="0"/>
              </a:rPr>
              <a:t>September 2007 – October 2008</a:t>
            </a:r>
            <a:endParaRPr lang="en-US" sz="3200" dirty="0">
              <a:solidFill>
                <a:schemeClr val="bg1">
                  <a:lumMod val="95000"/>
                </a:schemeClr>
              </a:solidFill>
              <a:latin typeface="Impact" pitchFamily="34" charset="0"/>
            </a:endParaRPr>
          </a:p>
        </p:txBody>
      </p:sp>
      <p:pic>
        <p:nvPicPr>
          <p:cNvPr id="4" name="Content Placeholder 3" descr="21 -Helena 1 copy.jpg"/>
          <p:cNvPicPr>
            <a:picLocks noChangeAspect="1"/>
          </p:cNvPicPr>
          <p:nvPr/>
        </p:nvPicPr>
        <p:blipFill>
          <a:blip r:embed="rId3" cstate="print"/>
          <a:stretch>
            <a:fillRect/>
          </a:stretch>
        </p:blipFill>
        <p:spPr>
          <a:xfrm>
            <a:off x="973667" y="209550"/>
            <a:ext cx="7179733" cy="40386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23074</TotalTime>
  <Words>2085</Words>
  <Application>Microsoft Office PowerPoint</Application>
  <PresentationFormat>On-screen Show (16:9)</PresentationFormat>
  <Paragraphs>311</Paragraphs>
  <Slides>80</Slides>
  <Notes>8</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Slide 1</vt:lpstr>
      <vt:lpstr>GEARBOX SOFTWARE Making Concept Real For Borderlands </vt:lpstr>
      <vt:lpstr>Borderlands Timeline</vt:lpstr>
      <vt:lpstr>Slide 4</vt:lpstr>
      <vt:lpstr>Slide 5</vt:lpstr>
      <vt:lpstr>Slide 6</vt:lpstr>
      <vt:lpstr>Slide 7</vt:lpstr>
      <vt:lpstr>Slide 8</vt:lpstr>
      <vt:lpstr>Slide 9</vt:lpstr>
      <vt:lpstr>We Got Problems</vt:lpstr>
      <vt:lpstr>Slide 11</vt:lpstr>
      <vt:lpstr>How the Art Change Went Down</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Prototyping Complete!</vt:lpstr>
      <vt:lpstr>Slide 26</vt:lpstr>
      <vt:lpstr>Slide 27</vt:lpstr>
      <vt:lpstr>Slide 28</vt:lpstr>
      <vt:lpstr>New Art Style Clearly Won</vt:lpstr>
      <vt:lpstr>What did we learn from the Art Prototype?</vt:lpstr>
      <vt:lpstr>Slide 31</vt:lpstr>
      <vt:lpstr>Slide 32</vt:lpstr>
      <vt:lpstr>Slide 33</vt:lpstr>
      <vt:lpstr>Slide 34</vt:lpstr>
      <vt:lpstr>Code Changes</vt:lpstr>
      <vt:lpstr>Getting the right code</vt:lpstr>
      <vt:lpstr>Rendering Order</vt:lpstr>
      <vt:lpstr>Rendering Order (cont.)</vt:lpstr>
      <vt:lpstr>Slide 39</vt:lpstr>
      <vt:lpstr>Slide 40</vt:lpstr>
      <vt:lpstr>Pipeline Woes</vt:lpstr>
      <vt:lpstr>Platform Woes</vt:lpstr>
      <vt:lpstr>First Implementation</vt:lpstr>
      <vt:lpstr>Second Implementation</vt:lpstr>
      <vt:lpstr>Third Implementation</vt:lpstr>
      <vt:lpstr>Sobel Filter </vt:lpstr>
      <vt:lpstr>Sobel Equation</vt:lpstr>
      <vt:lpstr>Sobel Shader Pseudocode</vt:lpstr>
      <vt:lpstr>Slide 49</vt:lpstr>
      <vt:lpstr>Slide 50</vt:lpstr>
      <vt:lpstr>Naive Sobel Filter</vt:lpstr>
      <vt:lpstr>Improved Sobel Shader Pseudocode</vt:lpstr>
      <vt:lpstr>Slide 53</vt:lpstr>
      <vt:lpstr>Slide 54</vt:lpstr>
      <vt:lpstr>Slide 55</vt:lpstr>
      <vt:lpstr>Final Sobel Filter</vt:lpstr>
      <vt:lpstr>Slide 57</vt:lpstr>
      <vt:lpstr>Slide 58</vt:lpstr>
      <vt:lpstr>Emergent Problems</vt:lpstr>
      <vt:lpstr>Resolution Dependant (we did not solve this)</vt:lpstr>
      <vt:lpstr>Slide 61</vt:lpstr>
      <vt:lpstr>Fixing the Foliage</vt:lpstr>
      <vt:lpstr>Slide 63</vt:lpstr>
      <vt:lpstr>Slide 64</vt:lpstr>
      <vt:lpstr>Depth Precision</vt:lpstr>
      <vt:lpstr>Encoding Depth Intelligently</vt:lpstr>
      <vt:lpstr>Gearbox Scene FP16 W Encoding</vt:lpstr>
      <vt:lpstr>Gearbox Scene FP16 W Decoding</vt:lpstr>
      <vt:lpstr>FP16 W Encoding</vt:lpstr>
      <vt:lpstr>Using Research at Gearbox</vt:lpstr>
      <vt:lpstr>Using Research at Gearbox</vt:lpstr>
      <vt:lpstr>Slide 72</vt:lpstr>
      <vt:lpstr>Slide 73</vt:lpstr>
      <vt:lpstr>Slide 74</vt:lpstr>
      <vt:lpstr>Slide 75</vt:lpstr>
      <vt:lpstr>Slide 76</vt:lpstr>
      <vt:lpstr>Slide 77</vt:lpstr>
      <vt:lpstr>Slide 78</vt:lpstr>
      <vt:lpstr>Slide 79</vt:lpstr>
      <vt:lpstr>Slide 80</vt:lpstr>
    </vt:vector>
  </TitlesOfParts>
  <Company>Gearbox Software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GEARBOX DEVELOPER EVALUATION SYSTEM</dc:title>
  <dc:creator>athibault</dc:creator>
  <cp:lastModifiedBy>athibault</cp:lastModifiedBy>
  <cp:revision>789</cp:revision>
  <cp:lastPrinted>2010-07-23T22:46:13Z</cp:lastPrinted>
  <dcterms:created xsi:type="dcterms:W3CDTF">2009-09-21T23:53:06Z</dcterms:created>
  <dcterms:modified xsi:type="dcterms:W3CDTF">2010-07-26T13:52:24Z</dcterms:modified>
</cp:coreProperties>
</file>